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s/slide2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Override PartName="/ppt/slides/slide234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6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3" r:id="rId95"/>
    <p:sldId id="351" r:id="rId96"/>
    <p:sldId id="352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5" r:id="rId219"/>
    <p:sldId id="476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0" r:id="rId234"/>
    <p:sldId id="491" r:id="rId2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746" autoAdjust="0"/>
  </p:normalViewPr>
  <p:slideViewPr>
    <p:cSldViewPr>
      <p:cViewPr varScale="1">
        <p:scale>
          <a:sx n="50" d="100"/>
          <a:sy n="50" d="100"/>
        </p:scale>
        <p:origin x="-56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0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9FFD5-8B49-41EC-8D93-900F6440F24E}" type="datetimeFigureOut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0511C-86D8-45A5-95B9-28EBF2DE71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26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D2F9BD-DB38-454E-AF6D-7E471315290E}" type="slidenum">
              <a:rPr lang="ko-KR" altLang="en-US" smtClean="0">
                <a:latin typeface="굴림" charset="-127"/>
                <a:ea typeface="굴림" charset="-127"/>
              </a:rPr>
              <a:pPr/>
              <a:t>76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36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858A2-251D-41E1-9E53-83C9CA1838F9}" type="slidenum">
              <a:rPr lang="ko-KR" altLang="en-US" smtClean="0">
                <a:latin typeface="굴림" charset="-127"/>
                <a:ea typeface="굴림" charset="-127"/>
              </a:rPr>
              <a:pPr/>
              <a:t>77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46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9BFCEF-9219-488C-9FD6-EB6D21D58CB0}" type="slidenum">
              <a:rPr lang="ko-KR" altLang="en-US" smtClean="0">
                <a:latin typeface="굴림" charset="-127"/>
                <a:ea typeface="굴림" charset="-127"/>
              </a:rPr>
              <a:pPr/>
              <a:t>81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57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38F2D-1FD7-4ED7-99D9-99585F48DBEB}" type="slidenum">
              <a:rPr lang="ko-KR" altLang="en-US" smtClean="0">
                <a:latin typeface="굴림" charset="-127"/>
                <a:ea typeface="굴림" charset="-127"/>
              </a:rPr>
              <a:pPr/>
              <a:t>83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CF481-2230-445D-89D2-8EC6ECEE3B63}" type="slidenum">
              <a:rPr lang="ko-KR" altLang="en-US" smtClean="0">
                <a:latin typeface="굴림" charset="-127"/>
                <a:ea typeface="굴림" charset="-127"/>
              </a:rPr>
              <a:pPr/>
              <a:t>84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77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4DD1B-EA84-4248-A84F-1C2E16826AD2}" type="slidenum">
              <a:rPr lang="ko-KR" altLang="en-US" smtClean="0">
                <a:latin typeface="굴림" charset="-127"/>
                <a:ea typeface="굴림" charset="-127"/>
              </a:rPr>
              <a:pPr/>
              <a:t>85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87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E25FA3-37C3-4684-819E-0AAC3E1385C2}" type="slidenum">
              <a:rPr lang="ko-KR" altLang="en-US" smtClean="0">
                <a:latin typeface="굴림" charset="-127"/>
                <a:ea typeface="굴림" charset="-127"/>
              </a:rPr>
              <a:pPr/>
              <a:t>86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0811D2-E733-4578-8F6C-F14816F49A36}" type="slidenum">
              <a:rPr lang="ko-KR" altLang="en-US" smtClean="0">
                <a:latin typeface="굴림" charset="-127"/>
                <a:ea typeface="굴림" charset="-127"/>
              </a:rPr>
              <a:pPr/>
              <a:t>87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208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E578C0-8D1F-4403-84FD-5D805CF5E051}" type="slidenum">
              <a:rPr lang="ko-KR" altLang="en-US" smtClean="0">
                <a:latin typeface="굴림" charset="-127"/>
                <a:ea typeface="굴림" charset="-127"/>
              </a:rPr>
              <a:pPr/>
              <a:t>88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218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ECF25C-9069-4A43-9E29-48919123CA94}" type="slidenum">
              <a:rPr lang="ko-KR" altLang="en-US" smtClean="0">
                <a:latin typeface="굴림" charset="-127"/>
                <a:ea typeface="굴림" charset="-127"/>
              </a:rPr>
              <a:pPr/>
              <a:t>89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228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9A0F0B-045D-4C8A-9788-ABA04FB9B074}" type="slidenum">
              <a:rPr lang="ko-KR" altLang="en-US" smtClean="0">
                <a:latin typeface="굴림" charset="-127"/>
                <a:ea typeface="굴림" charset="-127"/>
              </a:rPr>
              <a:pPr/>
              <a:t>90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239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74A3CD-0388-4AA1-B193-0AB16F0587B6}" type="slidenum">
              <a:rPr lang="ko-KR" altLang="en-US" smtClean="0">
                <a:latin typeface="굴림" charset="-127"/>
                <a:ea typeface="굴림" charset="-127"/>
              </a:rPr>
              <a:pPr/>
              <a:t>91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249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4D9C30-CA4A-4696-A5E4-7F9D627E34E5}" type="slidenum">
              <a:rPr lang="ko-KR" altLang="en-US" smtClean="0">
                <a:latin typeface="굴림" charset="-127"/>
                <a:ea typeface="굴림" charset="-127"/>
              </a:rPr>
              <a:pPr/>
              <a:t>92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259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EE827-56C5-421A-B6B7-26014AD20635}" type="slidenum">
              <a:rPr lang="ko-KR" altLang="en-US" smtClean="0">
                <a:latin typeface="굴림" charset="-127"/>
                <a:ea typeface="굴림" charset="-127"/>
              </a:rPr>
              <a:pPr/>
              <a:t>93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290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F43E1F-6749-4121-9AB4-FA652B7F8798}" type="slidenum">
              <a:rPr lang="ko-KR" altLang="en-US" smtClean="0">
                <a:latin typeface="굴림" charset="-127"/>
                <a:ea typeface="굴림" charset="-127"/>
              </a:rPr>
              <a:pPr/>
              <a:t>94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269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1ED6ED-CF07-4597-93A4-A376326748E8}" type="slidenum">
              <a:rPr lang="ko-KR" altLang="en-US" smtClean="0">
                <a:latin typeface="굴림" charset="-127"/>
                <a:ea typeface="굴림" charset="-127"/>
              </a:rPr>
              <a:pPr/>
              <a:t>95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280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8E7E29-927A-449C-8397-B9E5168FDDA0}" type="slidenum">
              <a:rPr lang="ko-KR" altLang="en-US" smtClean="0">
                <a:latin typeface="굴림" charset="-127"/>
                <a:ea typeface="굴림" charset="-127"/>
              </a:rPr>
              <a:pPr/>
              <a:t>96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054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869348-BBE8-47A1-9007-363A043E454D}" type="slidenum">
              <a:rPr lang="ko-KR" altLang="en-US" smtClean="0">
                <a:latin typeface="굴림" charset="-127"/>
                <a:ea typeface="굴림" charset="-127"/>
              </a:rPr>
              <a:pPr/>
              <a:t>63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065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626F8-15E8-49A0-8E24-B08E192C0F56}" type="slidenum">
              <a:rPr lang="ko-KR" altLang="en-US" smtClean="0">
                <a:latin typeface="굴림" charset="-127"/>
                <a:ea typeface="굴림" charset="-127"/>
              </a:rPr>
              <a:pPr/>
              <a:t>64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075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F17D71-59EC-40C2-82E9-D7DAAED82F33}" type="slidenum">
              <a:rPr lang="ko-KR" altLang="en-US" smtClean="0">
                <a:latin typeface="굴림" charset="-127"/>
                <a:ea typeface="굴림" charset="-127"/>
              </a:rPr>
              <a:pPr/>
              <a:t>66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085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4BF0B-268E-44EF-A3E8-BE11E1D582A5}" type="slidenum">
              <a:rPr lang="ko-KR" altLang="en-US" smtClean="0">
                <a:latin typeface="굴림" charset="-127"/>
                <a:ea typeface="굴림" charset="-127"/>
              </a:rPr>
              <a:pPr/>
              <a:t>70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095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0F1850-FC27-4EB7-AF62-E397E21B7CD3}" type="slidenum">
              <a:rPr lang="ko-KR" altLang="en-US" smtClean="0">
                <a:latin typeface="굴림" charset="-127"/>
                <a:ea typeface="굴림" charset="-127"/>
              </a:rPr>
              <a:pPr/>
              <a:t>73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05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F44047-433A-42BA-9A8E-65FD07790C42}" type="slidenum">
              <a:rPr lang="ko-KR" altLang="en-US" smtClean="0">
                <a:latin typeface="굴림" charset="-127"/>
                <a:ea typeface="굴림" charset="-127"/>
              </a:rPr>
              <a:pPr/>
              <a:t>74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1116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D95430-A5A7-47FB-893B-DFA164381A5D}" type="slidenum">
              <a:rPr lang="ko-KR" altLang="en-US" smtClean="0">
                <a:latin typeface="굴림" charset="-127"/>
                <a:ea typeface="굴림" charset="-127"/>
              </a:rPr>
              <a:pPr/>
              <a:t>75</a:t>
            </a:fld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0B60-A3A5-46CA-912B-BDD3B067B395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80DC-BD8B-46A7-826F-40F488148EA2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C5A84-56EF-435A-B512-D4384DDCA54B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619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72579-5A03-4249-A012-832C63A67A82}" type="datetime1">
              <a:rPr lang="ko-KR" altLang="en-US" smtClean="0"/>
              <a:pPr>
                <a:defRPr/>
              </a:pPr>
              <a:t>2016-11-09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6D79A-6D8B-45E2-96B2-69CF66B3034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808A-58CA-4CD8-95EF-7F1DBF4DEE98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97AF-6847-4AB8-A185-DD2E6695C4BD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3F88-6431-4DA2-BBF7-FD90C2C070E6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9435-9BF8-42B6-AE04-8BF28A419B4A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89BE-DD45-4503-8084-2B00BE16F2D9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60B6-3A33-42C9-BC31-FD306A0262CD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E561-0B74-4128-BED4-C5CF1FADB3D2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F6BF-BD77-408C-B8F6-200571F40493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C9D6139-EC38-42BA-80AE-4E18932C910F}" type="datetime1">
              <a:rPr lang="ko-KR" altLang="en-US" smtClean="0"/>
              <a:pPr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EF68011-BE59-4479-AE09-20D0EA567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aopalliance/files/aopalliance/1.0/aopalliance.zip/downloa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3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downloa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29A00C-C688-4BDD-A591-0102EFFE9D06}" type="slidenum">
              <a:rPr lang="en-US" altLang="ko-KR" smtClean="0">
                <a:latin typeface="굴림" charset="-127"/>
                <a:ea typeface="굴림" charset="-127"/>
              </a:rPr>
              <a:pPr/>
              <a:t>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0" name="가로로 말린 두루마리 모양 9"/>
          <p:cNvSpPr/>
          <p:nvPr/>
        </p:nvSpPr>
        <p:spPr bwMode="auto">
          <a:xfrm>
            <a:off x="1142976" y="2285992"/>
            <a:ext cx="6715172" cy="1857388"/>
          </a:xfrm>
          <a:prstGeom prst="horizontalScroll">
            <a:avLst>
              <a:gd name="adj" fmla="val 1171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0"/>
              </a:spcBef>
            </a:pPr>
            <a:r>
              <a:rPr lang="en-US" altLang="ko-KR" sz="4000" dirty="0" smtClean="0">
                <a:latin typeface="+mn-ea"/>
              </a:rPr>
              <a:t>6. Spring </a:t>
            </a:r>
            <a:r>
              <a:rPr lang="en-US" altLang="ko-KR" sz="4000" dirty="0" err="1" smtClean="0">
                <a:latin typeface="+mn-ea"/>
              </a:rPr>
              <a:t>FrameWork</a:t>
            </a:r>
            <a:endParaRPr lang="en-US" altLang="ko-KR" sz="4000" dirty="0" smtClean="0">
              <a:latin typeface="+mn-ea"/>
            </a:endParaRPr>
          </a:p>
        </p:txBody>
      </p:sp>
      <p:sp>
        <p:nvSpPr>
          <p:cNvPr id="11" name="AutoShape 14"/>
          <p:cNvSpPr>
            <a:spLocks noChangeArrowheads="1"/>
          </p:cNvSpPr>
          <p:nvPr/>
        </p:nvSpPr>
        <p:spPr bwMode="auto">
          <a:xfrm>
            <a:off x="7000892" y="352407"/>
            <a:ext cx="1928826" cy="576263"/>
          </a:xfrm>
          <a:prstGeom prst="roundRect">
            <a:avLst>
              <a:gd name="adj" fmla="val 16667"/>
            </a:avLst>
          </a:prstGeom>
          <a:noFill/>
          <a:ln w="12700" cap="rnd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ko-KR" altLang="en-US" sz="1300" b="1" dirty="0" smtClean="0"/>
              <a:t>장희정강사</a:t>
            </a:r>
            <a:endParaRPr lang="en-US" altLang="ko-KR" sz="1300" b="1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1300" b="1" dirty="0" smtClean="0"/>
              <a:t>8253jang@daum.net</a:t>
            </a:r>
            <a:endParaRPr lang="ko-KR" altLang="en-US" sz="1300" b="1" dirty="0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50FADB-6C1A-46FB-9A30-A942FE68DDCB}" type="slidenum">
              <a:rPr lang="en-US" altLang="ko-KR" smtClean="0">
                <a:latin typeface="굴림" charset="-127"/>
                <a:ea typeface="굴림" charset="-127"/>
              </a:rPr>
              <a:pPr/>
              <a:t>10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900113" y="1125538"/>
            <a:ext cx="6985000" cy="518318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395288" y="1125538"/>
            <a:ext cx="8229600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62500" lnSpcReduction="20000"/>
          </a:bodyPr>
          <a:lstStyle/>
          <a:p>
            <a:pPr marL="342900" indent="-342900" algn="l" fontAlgn="auto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3200" kern="0" dirty="0">
                <a:solidFill>
                  <a:schemeClr val="tx1"/>
                </a:solidFill>
              </a:rPr>
              <a:t> </a:t>
            </a:r>
            <a:r>
              <a:rPr lang="en-US" altLang="ko-KR" sz="3200" kern="0" dirty="0">
                <a:solidFill>
                  <a:schemeClr val="tx1"/>
                </a:solidFill>
              </a:rPr>
              <a:t>Aspect </a:t>
            </a:r>
            <a:r>
              <a:rPr lang="ko-KR" altLang="en-US" sz="3200" kern="0" dirty="0">
                <a:solidFill>
                  <a:schemeClr val="tx1"/>
                </a:solidFill>
              </a:rPr>
              <a:t>지향에서 중요한 개념은 </a:t>
            </a:r>
            <a:r>
              <a:rPr lang="ko-KR" altLang="en-US" sz="3200" kern="0" dirty="0">
                <a:solidFill>
                  <a:srgbClr val="FF0000"/>
                </a:solidFill>
              </a:rPr>
              <a:t>「횡단 관점의 분리</a:t>
            </a:r>
            <a:r>
              <a:rPr lang="en-US" altLang="ko-KR" sz="3200" kern="0" dirty="0">
                <a:solidFill>
                  <a:srgbClr val="FF0000"/>
                </a:solidFill>
              </a:rPr>
              <a:t>(Separation of Cross-Cutting Concern)</a:t>
            </a:r>
            <a:r>
              <a:rPr lang="ko-KR" altLang="en-US" sz="3200" kern="0" dirty="0">
                <a:solidFill>
                  <a:srgbClr val="FF0000"/>
                </a:solidFill>
              </a:rPr>
              <a:t>」</a:t>
            </a:r>
            <a:r>
              <a:rPr lang="ko-KR" altLang="en-US" sz="3200" kern="0" dirty="0">
                <a:solidFill>
                  <a:schemeClr val="tx1"/>
                </a:solidFill>
              </a:rPr>
              <a:t>이다</a:t>
            </a:r>
            <a:r>
              <a:rPr lang="en-US" altLang="ko-KR" sz="3200" kern="0" dirty="0">
                <a:solidFill>
                  <a:schemeClr val="tx1"/>
                </a:solidFill>
              </a:rPr>
              <a:t>. </a:t>
            </a:r>
            <a:r>
              <a:rPr lang="ko-KR" altLang="en-US" sz="3200" kern="0" dirty="0">
                <a:solidFill>
                  <a:schemeClr val="tx1"/>
                </a:solidFill>
              </a:rPr>
              <a:t>이에 대한 이해를 쉽게 하기 위해서 은행 업무를 처리하는 시스템을 예를 들어 보겠다</a:t>
            </a:r>
            <a:r>
              <a:rPr lang="en-US" altLang="ko-KR" sz="3200" kern="0" dirty="0">
                <a:solidFill>
                  <a:schemeClr val="tx1"/>
                </a:solidFill>
              </a:rPr>
              <a:t>.</a:t>
            </a:r>
          </a:p>
          <a:p>
            <a:pPr marL="342900" indent="-342900" algn="l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ko-KR" altLang="en-US" sz="3200" kern="0" dirty="0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3200" kern="0" dirty="0">
                <a:solidFill>
                  <a:schemeClr val="tx1"/>
                </a:solidFill>
              </a:rPr>
              <a:t>은행 업무 중에서 계좌이체</a:t>
            </a:r>
            <a:r>
              <a:rPr lang="en-US" altLang="ko-KR" sz="3200" kern="0" dirty="0">
                <a:solidFill>
                  <a:schemeClr val="tx1"/>
                </a:solidFill>
              </a:rPr>
              <a:t>, </a:t>
            </a:r>
            <a:r>
              <a:rPr lang="ko-KR" altLang="en-US" sz="3200" kern="0" dirty="0">
                <a:solidFill>
                  <a:schemeClr val="tx1"/>
                </a:solidFill>
              </a:rPr>
              <a:t>이자계산</a:t>
            </a:r>
            <a:r>
              <a:rPr lang="en-US" altLang="ko-KR" sz="3200" kern="0" dirty="0">
                <a:solidFill>
                  <a:schemeClr val="tx1"/>
                </a:solidFill>
              </a:rPr>
              <a:t>, </a:t>
            </a:r>
            <a:r>
              <a:rPr lang="ko-KR" altLang="en-US" sz="3200" kern="0" dirty="0">
                <a:solidFill>
                  <a:schemeClr val="tx1"/>
                </a:solidFill>
              </a:rPr>
              <a:t>대출처리 등은 주된 업무</a:t>
            </a:r>
            <a:r>
              <a:rPr lang="en-US" altLang="ko-KR" sz="3200" kern="0" dirty="0">
                <a:solidFill>
                  <a:schemeClr val="tx1"/>
                </a:solidFill>
              </a:rPr>
              <a:t>(</a:t>
            </a:r>
            <a:r>
              <a:rPr lang="ko-KR" altLang="en-US" sz="3200" kern="0" dirty="0">
                <a:solidFill>
                  <a:schemeClr val="tx1"/>
                </a:solidFill>
              </a:rPr>
              <a:t>핵심 관점</a:t>
            </a:r>
            <a:r>
              <a:rPr lang="en-US" altLang="ko-KR" sz="3200" kern="0" dirty="0">
                <a:solidFill>
                  <a:schemeClr val="tx1"/>
                </a:solidFill>
              </a:rPr>
              <a:t>, </a:t>
            </a:r>
            <a:r>
              <a:rPr lang="ko-KR" altLang="en-US" sz="3200" kern="0" dirty="0">
                <a:solidFill>
                  <a:schemeClr val="tx1"/>
                </a:solidFill>
              </a:rPr>
              <a:t>핵심 비즈니스 기능</a:t>
            </a:r>
            <a:r>
              <a:rPr lang="en-US" altLang="ko-KR" sz="3200" kern="0" dirty="0">
                <a:solidFill>
                  <a:schemeClr val="tx1"/>
                </a:solidFill>
              </a:rPr>
              <a:t>)</a:t>
            </a:r>
            <a:r>
              <a:rPr lang="ko-KR" altLang="en-US" sz="3200" kern="0" dirty="0">
                <a:solidFill>
                  <a:schemeClr val="tx1"/>
                </a:solidFill>
              </a:rPr>
              <a:t>로 볼 수 있다</a:t>
            </a:r>
            <a:r>
              <a:rPr lang="en-US" altLang="ko-KR" sz="3200" kern="0" dirty="0">
                <a:solidFill>
                  <a:schemeClr val="tx1"/>
                </a:solidFill>
              </a:rPr>
              <a:t>. </a:t>
            </a:r>
            <a:r>
              <a:rPr lang="ko-KR" altLang="en-US" sz="3200" kern="0" dirty="0">
                <a:solidFill>
                  <a:schemeClr val="tx1"/>
                </a:solidFill>
              </a:rPr>
              <a:t>이러한 업무</a:t>
            </a:r>
            <a:r>
              <a:rPr lang="en-US" altLang="ko-KR" sz="3200" kern="0" dirty="0">
                <a:solidFill>
                  <a:schemeClr val="tx1"/>
                </a:solidFill>
              </a:rPr>
              <a:t>(</a:t>
            </a:r>
            <a:r>
              <a:rPr lang="ko-KR" altLang="en-US" sz="3200" kern="0" dirty="0">
                <a:solidFill>
                  <a:schemeClr val="tx1"/>
                </a:solidFill>
              </a:rPr>
              <a:t>핵심 관점</a:t>
            </a:r>
            <a:r>
              <a:rPr lang="en-US" altLang="ko-KR" sz="3200" kern="0" dirty="0">
                <a:solidFill>
                  <a:schemeClr val="tx1"/>
                </a:solidFill>
              </a:rPr>
              <a:t>)</a:t>
            </a:r>
            <a:r>
              <a:rPr lang="ko-KR" altLang="en-US" sz="3200" kern="0" dirty="0">
                <a:solidFill>
                  <a:schemeClr val="tx1"/>
                </a:solidFill>
              </a:rPr>
              <a:t>들을 처리하는데 있어서 「</a:t>
            </a:r>
            <a:r>
              <a:rPr lang="ko-KR" altLang="en-US" sz="3200" kern="0" dirty="0" err="1">
                <a:solidFill>
                  <a:schemeClr val="tx1"/>
                </a:solidFill>
              </a:rPr>
              <a:t>로깅</a:t>
            </a:r>
            <a:r>
              <a:rPr lang="ko-KR" altLang="en-US" sz="3200" kern="0" dirty="0">
                <a:solidFill>
                  <a:schemeClr val="tx1"/>
                </a:solidFill>
              </a:rPr>
              <a:t>」</a:t>
            </a:r>
            <a:r>
              <a:rPr lang="en-US" altLang="ko-KR" sz="3200" kern="0" dirty="0">
                <a:solidFill>
                  <a:schemeClr val="tx1"/>
                </a:solidFill>
              </a:rPr>
              <a:t>, </a:t>
            </a:r>
            <a:r>
              <a:rPr lang="ko-KR" altLang="en-US" sz="3200" kern="0" dirty="0">
                <a:solidFill>
                  <a:schemeClr val="tx1"/>
                </a:solidFill>
              </a:rPr>
              <a:t>「보안」</a:t>
            </a:r>
            <a:r>
              <a:rPr lang="en-US" altLang="ko-KR" sz="3200" kern="0" dirty="0">
                <a:solidFill>
                  <a:schemeClr val="tx1"/>
                </a:solidFill>
              </a:rPr>
              <a:t>, </a:t>
            </a:r>
            <a:r>
              <a:rPr lang="ko-KR" altLang="en-US" sz="3200" kern="0" dirty="0">
                <a:solidFill>
                  <a:schemeClr val="tx1"/>
                </a:solidFill>
              </a:rPr>
              <a:t>「트랜잭션」등의 처리는 </a:t>
            </a:r>
            <a:r>
              <a:rPr lang="ko-KR" altLang="en-US" sz="3200" kern="0" dirty="0">
                <a:solidFill>
                  <a:srgbClr val="FF0000"/>
                </a:solidFill>
              </a:rPr>
              <a:t>어플리케이션 전반에 걸쳐 필요한 기능</a:t>
            </a:r>
            <a:r>
              <a:rPr lang="ko-KR" altLang="en-US" sz="3200" kern="0" dirty="0">
                <a:solidFill>
                  <a:schemeClr val="tx1"/>
                </a:solidFill>
              </a:rPr>
              <a:t>으로 핵심 비즈니스 기능과는 구분하기 위해서 </a:t>
            </a:r>
            <a:r>
              <a:rPr lang="ko-KR" altLang="en-US" sz="3200" kern="0" dirty="0">
                <a:solidFill>
                  <a:srgbClr val="FF0000"/>
                </a:solidFill>
              </a:rPr>
              <a:t>공통 관심 사항</a:t>
            </a:r>
            <a:r>
              <a:rPr lang="en-US" altLang="ko-KR" sz="3200" kern="0" dirty="0">
                <a:solidFill>
                  <a:srgbClr val="FF0000"/>
                </a:solidFill>
              </a:rPr>
              <a:t>(Cross-Cutting Concern)</a:t>
            </a:r>
            <a:r>
              <a:rPr lang="ko-KR" altLang="en-US" sz="3200" kern="0" dirty="0">
                <a:solidFill>
                  <a:schemeClr val="tx1"/>
                </a:solidFill>
              </a:rPr>
              <a:t>이라고 표현한다</a:t>
            </a:r>
            <a:r>
              <a:rPr lang="en-US" altLang="ko-KR" sz="3200" kern="0" dirty="0">
                <a:solidFill>
                  <a:schemeClr val="tx1"/>
                </a:solidFill>
              </a:rPr>
              <a:t>. </a:t>
            </a:r>
            <a:endParaRPr lang="ko-KR" altLang="en-US" sz="3200" kern="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100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공통 관심 사항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(cross-cutting concern)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과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2400" smtClean="0">
                <a:latin typeface="휴먼모음T" pitchFamily="18" charset="-127"/>
                <a:ea typeface="휴먼모음T" pitchFamily="18" charset="-127"/>
              </a:rPr>
            </a:b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핵심 관심 사항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(core concern)</a:t>
            </a:r>
            <a:endParaRPr lang="ko-KR" altLang="en-US" sz="240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147" name="Picture 2" descr="C:\Documents and Settings\Administrator\바탕 화면\Spring3_그림파일\fig05-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071688"/>
            <a:ext cx="8356600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57200" y="1074738"/>
            <a:ext cx="8229600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2800" kern="0" dirty="0">
                <a:solidFill>
                  <a:schemeClr val="tx1"/>
                </a:solidFill>
              </a:rPr>
              <a:t>오브젝트 지향에서는 이들 업무들을 하나의 클래스라는 단위로 모으고 그것들을 모듈로부터 분리함으로써 재사용성과 보수성을 높이고 있다</a:t>
            </a:r>
            <a:r>
              <a:rPr lang="en-US" altLang="ko-KR" sz="2800" kern="0" dirty="0">
                <a:solidFill>
                  <a:schemeClr val="tx1"/>
                </a:solidFill>
              </a:rPr>
              <a:t>.</a:t>
            </a:r>
            <a:endParaRPr lang="ko-KR" altLang="en-US" sz="2800" kern="0" dirty="0">
              <a:solidFill>
                <a:schemeClr val="tx1"/>
              </a:solidFill>
            </a:endParaRPr>
          </a:p>
        </p:txBody>
      </p:sp>
      <p:pic>
        <p:nvPicPr>
          <p:cNvPr id="7172" name="Picture 3" descr="C:\01_원고\스프링 강의교안\PT_마스터파일\s-005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75" y="2428875"/>
            <a:ext cx="6600825" cy="387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102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"/>
          <p:cNvSpPr>
            <a:spLocks noGrp="1"/>
          </p:cNvSpPr>
          <p:nvPr>
            <p:ph idx="1"/>
          </p:nvPr>
        </p:nvSpPr>
        <p:spPr>
          <a:xfrm>
            <a:off x="323850" y="1196975"/>
            <a:ext cx="8229600" cy="4525963"/>
          </a:xfrm>
        </p:spPr>
        <p:txBody>
          <a:bodyPr/>
          <a:lstStyle/>
          <a:p>
            <a:pPr eaLnBrk="1" hangingPunct="1"/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오브젝트 지향에서는 로깅이라는 기능 및 관련하는 데이터 자체는 각 모듈로부터 분리하는 것으로 성공했지만 </a:t>
            </a:r>
            <a:r>
              <a:rPr lang="ko-KR" altLang="en-US" sz="22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그 기능을 사용하기 위해서 코드까지는 각 모듈로부터 분리할 수 없다</a:t>
            </a:r>
            <a:r>
              <a:rPr lang="en-US" altLang="ko-KR" sz="22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그렇기 때문에 분리한 기능을 이용하기 위해서 코드가 각 모듈에 횡단으로 산재하게 된다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20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8195" name="Picture 2" descr="C:\01_원고\스프링 강의교안\PT_마스터파일\s-00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2743200"/>
            <a:ext cx="7304088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2"/>
          <p:cNvSpPr>
            <a:spLocks noGrp="1"/>
          </p:cNvSpPr>
          <p:nvPr>
            <p:ph idx="1"/>
          </p:nvPr>
        </p:nvSpPr>
        <p:spPr>
          <a:xfrm>
            <a:off x="323850" y="919163"/>
            <a:ext cx="8229600" cy="4525962"/>
          </a:xfrm>
        </p:spPr>
        <p:txBody>
          <a:bodyPr/>
          <a:lstStyle/>
          <a:p>
            <a:pPr eaLnBrk="1" hangingPunct="1"/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에서는 분리한 기능의 호출도 포함하여 「관점」으로 다룬다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그리고 이러한 각 모듈로 산재한 관점을 「횡단 관점」라 부르고 있다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2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에서는 이러한「횡단 관점」까지 분리함으로써 </a:t>
            </a:r>
            <a:r>
              <a:rPr lang="ko-KR" altLang="en-US" sz="22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각 모듈로부터 관점에 관한 코드를 완전히 제거하는 것을 목표로 한다</a:t>
            </a:r>
            <a:r>
              <a:rPr lang="en-US" altLang="ko-KR" sz="22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sz="220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219" name="Picture 3" descr="C:\01_원고\스프링 강의교안\PT_마스터파일\s-00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2781300"/>
            <a:ext cx="7643813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스프링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용어</a:t>
            </a:r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>
          <a:xfrm>
            <a:off x="179388" y="1052513"/>
            <a:ext cx="8713787" cy="54721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ko-KR" sz="25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Joinpoint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 - 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「클래스의 인스턴스 생성 시점」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「메소드 호출 시점」 및 「예외 발생 시점」과 같이 애플리케이션을 실행할 때 특정 작업이 시작되는 시점을 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Joinpoint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라 한다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. 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즉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내가 원하는 위치에 특정 공통모듈을 삽입하기 위해 시작점을 알아야 하는데 그러한 시작 기준점을 뜻함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5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25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 - 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여러 개의 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Joinpoint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를 하나로 결합한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묶은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것을 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이라고 부른다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5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 - Joinpoint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에 삽입되어져 동작할 수 있는 코드를 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라 한다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.(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실제적인 코딩부분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) </a:t>
            </a:r>
            <a:endParaRPr lang="ko-KR" altLang="en-US" sz="25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25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ko-KR" altLang="en-US" sz="25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ko-KR" altLang="en-US" sz="250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스프링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용어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179388" y="1196975"/>
            <a:ext cx="8713787" cy="53276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ko-KR" sz="25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Advisor 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- Advice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와 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를 하나로 묶어 취급한 것을 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Advisor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라 부른다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5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Weaving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 - Advice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를 핵심 로직 코드에 삽입하는 것을 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Weaving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이라 부른다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.(AOP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프레임웍에서 직접 호출해서 전달 할수 있도록하는 것을 위빙이라 함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.)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5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Target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 - 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핵심 로직을 구현하는 클래스를 말한다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500" smtClean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</a:rPr>
              <a:t>Aspect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 - 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여러 객체에 공통으로 적용되는 공통 관점 사항을 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Aspect</a:t>
            </a:r>
            <a:r>
              <a:rPr lang="ko-KR" altLang="en-US" sz="2500" smtClean="0">
                <a:latin typeface="휴먼모음T" pitchFamily="18" charset="-127"/>
                <a:ea typeface="휴먼모음T" pitchFamily="18" charset="-127"/>
              </a:rPr>
              <a:t>라 부른다</a:t>
            </a:r>
            <a:r>
              <a:rPr lang="en-US" altLang="ko-KR" sz="25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lang="ko-KR" altLang="en-US" sz="25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>
              <a:lnSpc>
                <a:spcPct val="150000"/>
              </a:lnSpc>
            </a:pPr>
            <a:endParaRPr lang="ko-KR" altLang="en-US" sz="250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  <p:pic>
        <p:nvPicPr>
          <p:cNvPr id="12291" name="Picture 2" descr="C:\01_원고\스프링 강의교안\PT_마스터파일\s-008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928688"/>
            <a:ext cx="8358188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b="1" smtClean="0">
                <a:latin typeface="휴먼모음T" pitchFamily="18" charset="-127"/>
                <a:ea typeface="휴먼모음T" pitchFamily="18" charset="-127"/>
              </a:rPr>
              <a:t>를 이용한 </a:t>
            </a:r>
            <a:r>
              <a:rPr lang="en-US" altLang="ko-KR" b="1" smtClean="0">
                <a:latin typeface="휴먼모음T" pitchFamily="18" charset="-127"/>
                <a:ea typeface="휴먼모음T" pitchFamily="18" charset="-127"/>
              </a:rPr>
              <a:t>logging </a:t>
            </a:r>
            <a:r>
              <a:rPr lang="ko-KR" altLang="en-US" b="1" smtClean="0">
                <a:latin typeface="휴먼모음T" pitchFamily="18" charset="-127"/>
                <a:ea typeface="휴먼모음T" pitchFamily="18" charset="-127"/>
              </a:rPr>
              <a:t>구현 예제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315" name="내용 개체 틀 2"/>
          <p:cNvSpPr>
            <a:spLocks noGrp="1"/>
          </p:cNvSpPr>
          <p:nvPr>
            <p:ph idx="1"/>
          </p:nvPr>
        </p:nvSpPr>
        <p:spPr>
          <a:xfrm>
            <a:off x="395288" y="1196975"/>
            <a:ext cx="8229600" cy="4525963"/>
          </a:xfrm>
        </p:spPr>
        <p:txBody>
          <a:bodyPr/>
          <a:lstStyle/>
          <a:p>
            <a:pPr eaLnBrk="1" hangingPunct="1"/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이 예제에서는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구조를 활용하여 메소드 트레이스 정보의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Logging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처리를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MessageBeanImpl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sayHello()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메소드 호출 전후에 삽입한다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eaLnBrk="1" hangingPunct="1"/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로깅 처리 자체 및 그 호출은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MessageBeanImpl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에는 기술하지 않는다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. </a:t>
            </a:r>
          </a:p>
          <a:p>
            <a:pPr eaLnBrk="1" hangingPunct="1"/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스프링이 제공하는 기능인 「스프링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」가 그 역할을 담당한다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/>
            <a:endParaRPr lang="ko-KR" altLang="en-US" sz="220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3316" name="Picture 2" descr="C:\01_원고\스프링 강의교안\PT_마스터파일\s-009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4071938"/>
            <a:ext cx="8299450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412875"/>
            <a:ext cx="778668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4E4BFD-A564-4576-ADF7-EB405E360386}" type="slidenum">
              <a:rPr lang="en-US" altLang="ko-KR" smtClean="0">
                <a:latin typeface="굴림" charset="-127"/>
                <a:ea typeface="굴림" charset="-127"/>
              </a:rPr>
              <a:pPr/>
              <a:t>11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971550" y="1125538"/>
            <a:ext cx="6985000" cy="51117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스프링에서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구현하는 방법</a:t>
            </a:r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395288" y="1412875"/>
            <a:ext cx="8229600" cy="2376488"/>
          </a:xfrm>
        </p:spPr>
        <p:txBody>
          <a:bodyPr/>
          <a:lstStyle/>
          <a:p>
            <a:pPr marL="514350" indent="-514350" eaLnBrk="1" hangingPunct="1">
              <a:buFontTx/>
              <a:buNone/>
            </a:pP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  <a:p>
            <a:pPr marL="514350" indent="-514350" eaLnBrk="1" hangingPunct="1">
              <a:buFont typeface="맑은 고딕" pitchFamily="50" charset="-127"/>
              <a:buAutoNum type="arabicPeriod"/>
            </a:pP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각 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타입에 대응하는 인터페이스 구현</a:t>
            </a:r>
          </a:p>
          <a:p>
            <a:pPr marL="514350" indent="-514350" eaLnBrk="1" hangingPunct="1">
              <a:buFont typeface="맑은 고딕" pitchFamily="50" charset="-127"/>
              <a:buAutoNum type="arabicPeriod"/>
            </a:pP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AspectJ 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스타일 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의 이용</a:t>
            </a:r>
            <a:endParaRPr lang="en-US" altLang="ko-KR" sz="2600" smtClean="0">
              <a:latin typeface="휴먼모음T" pitchFamily="18" charset="-127"/>
              <a:ea typeface="휴먼모음T" pitchFamily="18" charset="-127"/>
            </a:endParaRPr>
          </a:p>
          <a:p>
            <a:pPr marL="514350" indent="-514350" eaLnBrk="1" hangingPunct="1">
              <a:buFont typeface="맑은 고딕" pitchFamily="50" charset="-127"/>
              <a:buAutoNum type="arabicPeriod"/>
            </a:pP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어노테이션으로 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설정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각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타입에 대응하는 인터페이스 구현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95288" y="1268413"/>
            <a:ext cx="8229600" cy="4340225"/>
          </a:xfrm>
        </p:spPr>
        <p:txBody>
          <a:bodyPr/>
          <a:lstStyle/>
          <a:p>
            <a:pPr marL="514350" indent="-514350" eaLnBrk="1" hangingPunct="1">
              <a:buFontTx/>
              <a:buNone/>
            </a:pP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  <a:p>
            <a:pPr marL="514350" indent="-514350" eaLnBrk="1" hangingPunct="1">
              <a:buFont typeface="맑은 고딕" pitchFamily="50" charset="-127"/>
              <a:buAutoNum type="arabicPeriod"/>
            </a:pP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클래스를 작성한다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. – 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특정 인터페이스구현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sz="2600" smtClean="0">
              <a:latin typeface="휴먼모음T" pitchFamily="18" charset="-127"/>
              <a:ea typeface="휴먼모음T" pitchFamily="18" charset="-127"/>
            </a:endParaRPr>
          </a:p>
          <a:p>
            <a:pPr marL="514350" indent="-514350" eaLnBrk="1" hangingPunct="1">
              <a:buFont typeface="맑은 고딕" pitchFamily="50" charset="-127"/>
              <a:buAutoNum type="arabicPeriod"/>
            </a:pP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설정 파일에 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을 설정한다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. </a:t>
            </a:r>
            <a:endParaRPr lang="ko-KR" altLang="en-US" sz="2600" smtClean="0">
              <a:latin typeface="휴먼모음T" pitchFamily="18" charset="-127"/>
              <a:ea typeface="휴먼모음T" pitchFamily="18" charset="-127"/>
            </a:endParaRPr>
          </a:p>
          <a:p>
            <a:pPr marL="514350" indent="-514350" eaLnBrk="1" hangingPunct="1">
              <a:buFont typeface="맑은 고딕" pitchFamily="50" charset="-127"/>
              <a:buAutoNum type="arabicPeriod"/>
            </a:pP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설정 파일에 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와 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을 묶어 놓는      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Adviseor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를 설정한다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600" smtClean="0">
              <a:latin typeface="휴먼모음T" pitchFamily="18" charset="-127"/>
              <a:ea typeface="휴먼모음T" pitchFamily="18" charset="-127"/>
            </a:endParaRPr>
          </a:p>
          <a:p>
            <a:pPr marL="514350" indent="-514350" eaLnBrk="1" hangingPunct="1">
              <a:buFont typeface="맑은 고딕" pitchFamily="50" charset="-127"/>
              <a:buAutoNum type="arabicPeriod"/>
            </a:pP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설정 파일에 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ProxyFactoryBean 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클래스를 이용하여 대상 객체에 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Adviseor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를 적용한다</a:t>
            </a: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600" smtClean="0">
              <a:latin typeface="휴먼모음T" pitchFamily="18" charset="-127"/>
              <a:ea typeface="휴먼모음T" pitchFamily="18" charset="-127"/>
            </a:endParaRPr>
          </a:p>
          <a:p>
            <a:pPr marL="514350" indent="-514350" eaLnBrk="1" hangingPunct="1">
              <a:buFont typeface="맑은 고딕" pitchFamily="50" charset="-127"/>
              <a:buAutoNum type="arabicPeriod"/>
            </a:pPr>
            <a:r>
              <a:rPr lang="en-US" altLang="ko-KR" sz="2600" smtClean="0">
                <a:latin typeface="휴먼모음T" pitchFamily="18" charset="-127"/>
                <a:ea typeface="휴먼모음T" pitchFamily="18" charset="-127"/>
              </a:rPr>
              <a:t>getBean( ) </a:t>
            </a:r>
            <a:r>
              <a:rPr lang="ko-KR" altLang="en-US" sz="2600" smtClean="0">
                <a:latin typeface="휴먼모음T" pitchFamily="18" charset="-127"/>
                <a:ea typeface="휴먼모음T" pitchFamily="18" charset="-127"/>
              </a:rPr>
              <a:t>메소드로 빈 객체를 가져와 사용한다</a:t>
            </a:r>
            <a:r>
              <a:rPr lang="en-US" altLang="ko-KR" sz="2800" smtClean="0">
                <a:latin typeface="휴먼모음T" pitchFamily="18" charset="-127"/>
                <a:ea typeface="휴먼모음T" pitchFamily="18" charset="-127"/>
              </a:rPr>
              <a:t>. </a:t>
            </a:r>
            <a:endParaRPr lang="ko-KR" altLang="en-US" sz="2800" smtClean="0">
              <a:latin typeface="휴먼모음T" pitchFamily="18" charset="-127"/>
              <a:ea typeface="휴먼모음T" pitchFamily="18" charset="-127"/>
            </a:endParaRPr>
          </a:p>
          <a:p>
            <a:pPr marL="514350" indent="-514350" eaLnBrk="1" hangingPunct="1">
              <a:buFont typeface="맑은 고딕" pitchFamily="50" charset="-127"/>
              <a:buAutoNum type="arabicPeriod"/>
            </a:pP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각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타입에 대응하는 인터페이스 구현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68313" y="1700213"/>
            <a:ext cx="7559675" cy="48244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17412" name="TextBox 6"/>
          <p:cNvSpPr txBox="1">
            <a:spLocks noChangeArrowheads="1"/>
          </p:cNvSpPr>
          <p:nvPr/>
        </p:nvSpPr>
        <p:spPr bwMode="auto">
          <a:xfrm>
            <a:off x="323850" y="1125538"/>
            <a:ext cx="4176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Advice </a:t>
            </a:r>
            <a:r>
              <a:rPr lang="ko-KR" altLang="en-US" sz="2400"/>
              <a:t>클래스를 작성한다</a:t>
            </a:r>
          </a:p>
        </p:txBody>
      </p:sp>
      <p:sp>
        <p:nvSpPr>
          <p:cNvPr id="17413" name="직사각형 7"/>
          <p:cNvSpPr>
            <a:spLocks noChangeArrowheads="1"/>
          </p:cNvSpPr>
          <p:nvPr/>
        </p:nvSpPr>
        <p:spPr bwMode="auto">
          <a:xfrm>
            <a:off x="3851275" y="1692275"/>
            <a:ext cx="1800225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17414" name="모서리가 둥근 사각형 설명선 8"/>
          <p:cNvSpPr>
            <a:spLocks noChangeArrowheads="1"/>
          </p:cNvSpPr>
          <p:nvPr/>
        </p:nvSpPr>
        <p:spPr bwMode="auto">
          <a:xfrm>
            <a:off x="5508625" y="549275"/>
            <a:ext cx="3384550" cy="1020763"/>
          </a:xfrm>
          <a:prstGeom prst="wedgeRoundRectCallout">
            <a:avLst>
              <a:gd name="adj1" fmla="val -47560"/>
              <a:gd name="adj2" fmla="val 71977"/>
              <a:gd name="adj3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휴먼옛체" pitchFamily="18" charset="-127"/>
                <a:ea typeface="휴먼옛체" pitchFamily="18" charset="-127"/>
              </a:rPr>
              <a:t>Around Advice</a:t>
            </a:r>
            <a:r>
              <a:rPr lang="ko-KR" altLang="en-US" sz="1800">
                <a:solidFill>
                  <a:schemeClr val="tx1"/>
                </a:solidFill>
                <a:latin typeface="휴먼옛체" pitchFamily="18" charset="-127"/>
                <a:ea typeface="휴먼옛체" pitchFamily="18" charset="-127"/>
              </a:rPr>
              <a:t>타입적용</a:t>
            </a:r>
            <a:endParaRPr lang="en-US" altLang="ko-KR" sz="1800">
              <a:solidFill>
                <a:schemeClr val="tx1"/>
              </a:solidFill>
              <a:latin typeface="휴먼옛체" pitchFamily="18" charset="-127"/>
              <a:ea typeface="휴먼옛체" pitchFamily="18" charset="-127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휴먼옛체" pitchFamily="18" charset="-127"/>
                <a:ea typeface="휴먼옛체" pitchFamily="18" charset="-127"/>
              </a:rPr>
              <a:t>(JoinPoint </a:t>
            </a:r>
            <a:r>
              <a:rPr lang="ko-KR" altLang="en-US" sz="1800">
                <a:solidFill>
                  <a:schemeClr val="tx1"/>
                </a:solidFill>
                <a:latin typeface="휴먼옛체" pitchFamily="18" charset="-127"/>
                <a:ea typeface="휴먼옛체" pitchFamily="18" charset="-127"/>
              </a:rPr>
              <a:t>앞뒤에서 실행되는 </a:t>
            </a:r>
            <a:r>
              <a:rPr lang="en-US" altLang="ko-KR" sz="1800">
                <a:solidFill>
                  <a:schemeClr val="tx1"/>
                </a:solidFill>
                <a:latin typeface="휴먼옛체" pitchFamily="18" charset="-127"/>
                <a:ea typeface="휴먼옛체" pitchFamily="18" charset="-127"/>
              </a:rPr>
              <a:t>Advice) </a:t>
            </a:r>
            <a:endParaRPr lang="ko-KR" altLang="en-US" sz="1800">
              <a:solidFill>
                <a:schemeClr val="tx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17415" name="직사각형 9"/>
          <p:cNvSpPr>
            <a:spLocks noChangeArrowheads="1"/>
          </p:cNvSpPr>
          <p:nvPr/>
        </p:nvSpPr>
        <p:spPr bwMode="auto">
          <a:xfrm>
            <a:off x="1116013" y="4067175"/>
            <a:ext cx="3600450" cy="36988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250825" y="1484313"/>
            <a:ext cx="8642350" cy="51847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각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타입에 대응하는 인터페이스 구현</a:t>
            </a:r>
          </a:p>
        </p:txBody>
      </p:sp>
      <p:sp>
        <p:nvSpPr>
          <p:cNvPr id="18436" name="TextBox 6"/>
          <p:cNvSpPr txBox="1">
            <a:spLocks noChangeArrowheads="1"/>
          </p:cNvSpPr>
          <p:nvPr/>
        </p:nvSpPr>
        <p:spPr bwMode="auto">
          <a:xfrm>
            <a:off x="323850" y="1125538"/>
            <a:ext cx="4679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 algn="l"/>
            <a:r>
              <a:rPr lang="ko-KR" altLang="en-US" sz="2400"/>
              <a:t>설정 파일 작성하기</a:t>
            </a:r>
            <a:r>
              <a:rPr lang="en-US" altLang="ko-KR" sz="2400"/>
              <a:t> </a:t>
            </a:r>
            <a:endParaRPr lang="ko-KR" altLang="en-US" sz="2400"/>
          </a:p>
        </p:txBody>
      </p:sp>
      <p:sp>
        <p:nvSpPr>
          <p:cNvPr id="18437" name="모서리가 둥근 사각형 설명선 8"/>
          <p:cNvSpPr>
            <a:spLocks noChangeArrowheads="1"/>
          </p:cNvSpPr>
          <p:nvPr/>
        </p:nvSpPr>
        <p:spPr bwMode="auto">
          <a:xfrm>
            <a:off x="3276600" y="3284538"/>
            <a:ext cx="3382963" cy="715962"/>
          </a:xfrm>
          <a:prstGeom prst="wedgeRoundRectCallout">
            <a:avLst>
              <a:gd name="adj1" fmla="val -97968"/>
              <a:gd name="adj2" fmla="val 68162"/>
              <a:gd name="adj3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800"/>
              <a:t>Advice</a:t>
            </a:r>
            <a:r>
              <a:rPr lang="ko-KR" altLang="en-US" sz="1800"/>
              <a:t>와 </a:t>
            </a:r>
            <a:r>
              <a:rPr lang="en-US" altLang="ko-KR" sz="1800"/>
              <a:t>Pointcut</a:t>
            </a:r>
            <a:r>
              <a:rPr lang="ko-KR" altLang="en-US" sz="1800"/>
              <a:t>를 하나로 묶어 취급한 것</a:t>
            </a:r>
            <a:endParaRPr lang="ko-KR" altLang="en-US" sz="1800">
              <a:solidFill>
                <a:schemeClr val="tx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18438" name="직사각형 10"/>
          <p:cNvSpPr>
            <a:spLocks noChangeArrowheads="1"/>
          </p:cNvSpPr>
          <p:nvPr/>
        </p:nvSpPr>
        <p:spPr bwMode="auto">
          <a:xfrm>
            <a:off x="6300788" y="1989138"/>
            <a:ext cx="1871662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18439" name="직사각형 11"/>
          <p:cNvSpPr>
            <a:spLocks noChangeArrowheads="1"/>
          </p:cNvSpPr>
          <p:nvPr/>
        </p:nvSpPr>
        <p:spPr bwMode="auto">
          <a:xfrm>
            <a:off x="971550" y="4149725"/>
            <a:ext cx="1368425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각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타입에 대응하는 인터페이스 구현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700213"/>
            <a:ext cx="7915275" cy="46085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19460" name="TextBox 9"/>
          <p:cNvSpPr txBox="1">
            <a:spLocks noChangeArrowheads="1"/>
          </p:cNvSpPr>
          <p:nvPr/>
        </p:nvSpPr>
        <p:spPr bwMode="auto">
          <a:xfrm>
            <a:off x="323850" y="1125538"/>
            <a:ext cx="62642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 algn="l"/>
            <a:r>
              <a:rPr lang="en-US" altLang="ko-KR" sz="2400"/>
              <a:t>getBean( ) </a:t>
            </a:r>
            <a:r>
              <a:rPr lang="ko-KR" altLang="en-US" sz="2400"/>
              <a:t>메소드로 빈 객체를 가져와 사용한다</a:t>
            </a:r>
          </a:p>
        </p:txBody>
      </p:sp>
      <p:sp>
        <p:nvSpPr>
          <p:cNvPr id="19461" name="직사각형 12"/>
          <p:cNvSpPr>
            <a:spLocks noChangeArrowheads="1"/>
          </p:cNvSpPr>
          <p:nvPr/>
        </p:nvSpPr>
        <p:spPr bwMode="auto">
          <a:xfrm>
            <a:off x="3851275" y="2997200"/>
            <a:ext cx="2376488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19462" name="모서리가 둥근 사각형 설명선 13"/>
          <p:cNvSpPr>
            <a:spLocks noChangeArrowheads="1"/>
          </p:cNvSpPr>
          <p:nvPr/>
        </p:nvSpPr>
        <p:spPr bwMode="auto">
          <a:xfrm>
            <a:off x="4716463" y="1863725"/>
            <a:ext cx="3240087" cy="407988"/>
          </a:xfrm>
          <a:prstGeom prst="wedgeRoundRectCallout">
            <a:avLst>
              <a:gd name="adj1" fmla="val -49667"/>
              <a:gd name="adj2" fmla="val 206912"/>
              <a:gd name="adj3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chemeClr val="tx1"/>
                </a:solidFill>
              </a:rPr>
              <a:t>ProxyFactoryBean </a:t>
            </a:r>
            <a:r>
              <a:rPr lang="ko-KR" altLang="en-US" sz="18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en-US" altLang="ko-KR" sz="3200" dirty="0" err="1" smtClean="0">
                <a:latin typeface="휴먼모음T" pitchFamily="18" charset="-127"/>
                <a:ea typeface="휴먼모음T" pitchFamily="18" charset="-127"/>
              </a:rPr>
              <a:t>AspectJ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스타일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의 이용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gray">
          <a:xfrm>
            <a:off x="250825" y="1268413"/>
            <a:ext cx="8569325" cy="3970337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 algn="l">
              <a:lnSpc>
                <a:spcPct val="100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 err="1"/>
              <a:t>AspectJ</a:t>
            </a:r>
            <a:r>
              <a:rPr lang="ko-KR" altLang="en-US" sz="2400" dirty="0"/>
              <a:t>는 제록스 팔로알토 연구소에서 개발했던 </a:t>
            </a:r>
            <a:r>
              <a:rPr lang="en-US" altLang="ko-KR" sz="2400" dirty="0"/>
              <a:t>AOP</a:t>
            </a:r>
            <a:r>
              <a:rPr lang="ko-KR" altLang="en-US" sz="2400" dirty="0"/>
              <a:t>구현으로 현재 </a:t>
            </a:r>
            <a:r>
              <a:rPr lang="en-US" altLang="ko-KR" sz="2400" dirty="0"/>
              <a:t>eclipse.org</a:t>
            </a:r>
            <a:r>
              <a:rPr lang="ko-KR" altLang="en-US" sz="2400" dirty="0"/>
              <a:t>개발프로젝트에서 관리하고 있음</a:t>
            </a:r>
            <a:r>
              <a:rPr lang="en-US" altLang="ko-KR" sz="2400" dirty="0"/>
              <a:t>.</a:t>
            </a:r>
          </a:p>
          <a:p>
            <a:pPr marL="457200" indent="-457200" algn="l">
              <a:lnSpc>
                <a:spcPct val="100000"/>
              </a:lnSpc>
              <a:buFont typeface="Wingdings" pitchFamily="2" charset="2"/>
              <a:buAutoNum type="arabicPeriod"/>
              <a:defRPr/>
            </a:pPr>
            <a:endParaRPr lang="en-US" altLang="ko-KR" sz="2400" dirty="0"/>
          </a:p>
          <a:p>
            <a:pPr algn="l">
              <a:lnSpc>
                <a:spcPct val="100000"/>
              </a:lnSpc>
              <a:defRPr/>
            </a:pPr>
            <a:r>
              <a:rPr lang="en-US" altLang="ko-KR" sz="2400" dirty="0"/>
              <a:t>2. </a:t>
            </a:r>
            <a:r>
              <a:rPr lang="ko-KR" altLang="en-US" sz="2400" dirty="0"/>
              <a:t>특정 클래스나 인터페이스를 상속 </a:t>
            </a:r>
            <a:r>
              <a:rPr lang="en-US" altLang="ko-KR" sz="2400" dirty="0"/>
              <a:t>/</a:t>
            </a:r>
            <a:r>
              <a:rPr lang="ko-KR" altLang="en-US" sz="2400" dirty="0"/>
              <a:t>구현 하지 않고 </a:t>
            </a:r>
            <a:r>
              <a:rPr lang="en-US" altLang="ko-KR" sz="2400" dirty="0"/>
              <a:t>POJO</a:t>
            </a:r>
            <a:r>
              <a:rPr lang="ko-KR" altLang="en-US" sz="2400" dirty="0"/>
              <a:t>방식코딩</a:t>
            </a:r>
            <a:endParaRPr lang="en-US" altLang="ko-KR" sz="2400" dirty="0"/>
          </a:p>
          <a:p>
            <a:pPr algn="l">
              <a:lnSpc>
                <a:spcPct val="100000"/>
              </a:lnSpc>
              <a:defRPr/>
            </a:pPr>
            <a:endParaRPr lang="en-US" altLang="ko-KR" sz="2400" dirty="0"/>
          </a:p>
          <a:p>
            <a:pPr algn="l">
              <a:lnSpc>
                <a:spcPct val="100000"/>
              </a:lnSpc>
              <a:defRPr/>
            </a:pPr>
            <a:r>
              <a:rPr lang="en-US" altLang="ko-KR" sz="2400" dirty="0"/>
              <a:t>3. Xml </a:t>
            </a:r>
            <a:r>
              <a:rPr lang="ko-KR" altLang="en-US" sz="2400" dirty="0"/>
              <a:t>설정파일에서 </a:t>
            </a:r>
            <a:r>
              <a:rPr lang="en-US" altLang="ko-KR" sz="2400" dirty="0" err="1"/>
              <a:t>AspectJ</a:t>
            </a:r>
            <a:r>
              <a:rPr lang="ko-KR" altLang="en-US" sz="2400" dirty="0"/>
              <a:t>스타일로 </a:t>
            </a:r>
            <a:r>
              <a:rPr lang="en-US" altLang="ko-KR" sz="2400" dirty="0" err="1"/>
              <a:t>Aop</a:t>
            </a:r>
            <a:r>
              <a:rPr lang="ko-KR" altLang="en-US" sz="2400" dirty="0"/>
              <a:t>설정한다</a:t>
            </a:r>
            <a:r>
              <a:rPr lang="en-US" altLang="ko-KR" sz="2400" dirty="0"/>
              <a:t>.</a:t>
            </a:r>
          </a:p>
          <a:p>
            <a:pPr algn="l">
              <a:lnSpc>
                <a:spcPct val="100000"/>
              </a:lnSpc>
              <a:buFontTx/>
              <a:buChar char="-"/>
              <a:defRPr/>
            </a:pP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en-US" altLang="ko-KR" sz="3200" dirty="0" err="1" smtClean="0">
                <a:latin typeface="휴먼모음T" pitchFamily="18" charset="-127"/>
                <a:ea typeface="휴먼모음T" pitchFamily="18" charset="-127"/>
              </a:rPr>
              <a:t>AspectJ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스타일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의 이용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07950" y="1125538"/>
            <a:ext cx="8964613" cy="51117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21508" name="직사각형 16"/>
          <p:cNvSpPr>
            <a:spLocks noChangeArrowheads="1"/>
          </p:cNvSpPr>
          <p:nvPr/>
        </p:nvSpPr>
        <p:spPr bwMode="auto">
          <a:xfrm>
            <a:off x="395288" y="1700213"/>
            <a:ext cx="4392612" cy="36988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21509" name="직사각형 17"/>
          <p:cNvSpPr>
            <a:spLocks noChangeArrowheads="1"/>
          </p:cNvSpPr>
          <p:nvPr/>
        </p:nvSpPr>
        <p:spPr bwMode="auto">
          <a:xfrm>
            <a:off x="395288" y="2636838"/>
            <a:ext cx="5256212" cy="73025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21510" name="모서리가 둥근 사각형 설명선 18"/>
          <p:cNvSpPr>
            <a:spLocks noChangeArrowheads="1"/>
          </p:cNvSpPr>
          <p:nvPr/>
        </p:nvSpPr>
        <p:spPr bwMode="auto">
          <a:xfrm>
            <a:off x="5219700" y="3500438"/>
            <a:ext cx="3240088" cy="715962"/>
          </a:xfrm>
          <a:prstGeom prst="wedgeRoundRectCallout">
            <a:avLst>
              <a:gd name="adj1" fmla="val -84625"/>
              <a:gd name="adj2" fmla="val 105759"/>
              <a:gd name="adj3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chemeClr val="tx1"/>
                </a:solidFill>
              </a:rPr>
              <a:t>Aspect</a:t>
            </a:r>
            <a:r>
              <a:rPr lang="ko-KR" altLang="en-US" sz="1800">
                <a:solidFill>
                  <a:schemeClr val="tx1"/>
                </a:solidFill>
              </a:rPr>
              <a:t>설정</a:t>
            </a:r>
            <a:r>
              <a:rPr lang="en-US" altLang="ko-KR" sz="1800">
                <a:solidFill>
                  <a:schemeClr val="tx1"/>
                </a:solidFill>
              </a:rPr>
              <a:t>: Advice</a:t>
            </a:r>
            <a:r>
              <a:rPr lang="ko-KR" altLang="en-US" sz="1800">
                <a:solidFill>
                  <a:schemeClr val="tx1"/>
                </a:solidFill>
              </a:rPr>
              <a:t>를 어떤 </a:t>
            </a:r>
            <a:r>
              <a:rPr lang="en-US" altLang="ko-KR" sz="1800">
                <a:solidFill>
                  <a:schemeClr val="tx1"/>
                </a:solidFill>
              </a:rPr>
              <a:t>Pointcut</a:t>
            </a:r>
            <a:r>
              <a:rPr lang="ko-KR" altLang="en-US" sz="1800">
                <a:solidFill>
                  <a:schemeClr val="tx1"/>
                </a:solidFill>
              </a:rPr>
              <a:t>에 적용할지 설정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en-US" altLang="ko-KR" sz="3200" dirty="0" err="1" smtClean="0">
                <a:latin typeface="휴먼모음T" pitchFamily="18" charset="-127"/>
                <a:ea typeface="휴먼모음T" pitchFamily="18" charset="-127"/>
              </a:rPr>
              <a:t>AspectJ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스타일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의 이용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268413"/>
            <a:ext cx="7239000" cy="51847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22532" name="모서리가 둥근 사각형 설명선 7"/>
          <p:cNvSpPr>
            <a:spLocks noChangeArrowheads="1"/>
          </p:cNvSpPr>
          <p:nvPr/>
        </p:nvSpPr>
        <p:spPr bwMode="auto">
          <a:xfrm>
            <a:off x="2268538" y="715963"/>
            <a:ext cx="1582737" cy="409575"/>
          </a:xfrm>
          <a:prstGeom prst="wedgeRoundRectCallout">
            <a:avLst>
              <a:gd name="adj1" fmla="val -46722"/>
              <a:gd name="adj2" fmla="val 109097"/>
              <a:gd name="adj3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chemeClr val="tx1"/>
                </a:solidFill>
              </a:rPr>
              <a:t>POJO</a:t>
            </a:r>
            <a:r>
              <a:rPr lang="ko-KR" altLang="en-US" sz="1800">
                <a:solidFill>
                  <a:schemeClr val="tx1"/>
                </a:solidFill>
              </a:rPr>
              <a:t>코딩방식</a:t>
            </a:r>
          </a:p>
        </p:txBody>
      </p:sp>
      <p:sp>
        <p:nvSpPr>
          <p:cNvPr id="22533" name="직사각형 8"/>
          <p:cNvSpPr>
            <a:spLocks noChangeArrowheads="1"/>
          </p:cNvSpPr>
          <p:nvPr/>
        </p:nvSpPr>
        <p:spPr bwMode="auto">
          <a:xfrm>
            <a:off x="2700338" y="1557338"/>
            <a:ext cx="2087562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en-US" altLang="ko-KR" sz="3200" dirty="0" err="1" smtClean="0">
                <a:latin typeface="휴먼모음T" pitchFamily="18" charset="-127"/>
                <a:ea typeface="휴먼모음T" pitchFamily="18" charset="-127"/>
              </a:rPr>
              <a:t>AspectJ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스타일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의 이용</a:t>
            </a:r>
            <a:endParaRPr lang="en-US" altLang="ko-KR" sz="3200" dirty="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700213"/>
            <a:ext cx="7829550" cy="38893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23556" name="직사각형 6"/>
          <p:cNvSpPr>
            <a:spLocks noChangeArrowheads="1"/>
          </p:cNvSpPr>
          <p:nvPr/>
        </p:nvSpPr>
        <p:spPr bwMode="auto">
          <a:xfrm>
            <a:off x="3708400" y="3213100"/>
            <a:ext cx="2879725" cy="36988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ko-KR" altLang="en-US" sz="3200" dirty="0" err="1" smtClean="0">
                <a:latin typeface="휴먼모음T" pitchFamily="18" charset="-127"/>
                <a:ea typeface="휴먼모음T" pitchFamily="18" charset="-127"/>
              </a:rPr>
              <a:t>어노테이션으로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설정</a:t>
            </a:r>
            <a:endParaRPr lang="ko-KR" altLang="en-US" sz="2800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4579" name="Rectangle 30"/>
          <p:cNvSpPr>
            <a:spLocks noChangeArrowheads="1"/>
          </p:cNvSpPr>
          <p:nvPr/>
        </p:nvSpPr>
        <p:spPr bwMode="gray">
          <a:xfrm>
            <a:off x="179388" y="1341438"/>
            <a:ext cx="8569325" cy="15684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buFontTx/>
              <a:buChar char="-"/>
            </a:pPr>
            <a:r>
              <a:rPr lang="en-US" altLang="ko-KR" sz="2400"/>
              <a:t>@AspectJ</a:t>
            </a:r>
            <a:r>
              <a:rPr lang="ko-KR" altLang="en-US" sz="2400"/>
              <a:t>어노테이션을 </a:t>
            </a:r>
            <a:r>
              <a:rPr lang="en-US" altLang="ko-KR" sz="2400"/>
              <a:t>Advice</a:t>
            </a:r>
            <a:r>
              <a:rPr lang="ko-KR" altLang="en-US" sz="2400"/>
              <a:t>로 사용하는 클래스에 기술한다</a:t>
            </a:r>
            <a:r>
              <a:rPr lang="en-US" altLang="ko-KR" sz="2400"/>
              <a:t>.</a:t>
            </a:r>
          </a:p>
          <a:p>
            <a:pPr algn="l">
              <a:lnSpc>
                <a:spcPct val="100000"/>
              </a:lnSpc>
              <a:buFontTx/>
              <a:buChar char="-"/>
            </a:pPr>
            <a:r>
              <a:rPr lang="en-US" altLang="ko-KR" sz="2400"/>
              <a:t>Advice</a:t>
            </a:r>
            <a:r>
              <a:rPr lang="ko-KR" altLang="en-US" sz="2400"/>
              <a:t>처리를 맡는 메서드에 </a:t>
            </a:r>
            <a:r>
              <a:rPr lang="en-US" altLang="ko-KR" sz="2400"/>
              <a:t>@Around</a:t>
            </a:r>
            <a:r>
              <a:rPr lang="ko-KR" altLang="en-US" sz="2400"/>
              <a:t>어노테이션을 기술한다</a:t>
            </a:r>
            <a:r>
              <a:rPr lang="en-US" altLang="ko-KR" sz="2400"/>
              <a:t>.</a:t>
            </a:r>
          </a:p>
          <a:p>
            <a:pPr algn="l">
              <a:lnSpc>
                <a:spcPct val="100000"/>
              </a:lnSpc>
              <a:buFontTx/>
              <a:buChar char="-"/>
            </a:pPr>
            <a:r>
              <a:rPr lang="en-US" altLang="ko-KR" sz="2400"/>
              <a:t>@Around</a:t>
            </a:r>
            <a:r>
              <a:rPr lang="ko-KR" altLang="en-US" sz="2400"/>
              <a:t>어노테이션 값에 </a:t>
            </a:r>
            <a:r>
              <a:rPr lang="en-US" altLang="ko-KR" sz="2400"/>
              <a:t>Pointcut</a:t>
            </a:r>
            <a:r>
              <a:rPr lang="ko-KR" altLang="en-US" sz="2400"/>
              <a:t>정의를 작성한다</a:t>
            </a:r>
            <a:r>
              <a:rPr lang="en-US" altLang="ko-KR" sz="2400"/>
              <a:t>.</a:t>
            </a:r>
          </a:p>
        </p:txBody>
      </p:sp>
      <p:sp>
        <p:nvSpPr>
          <p:cNvPr id="24580" name="Rectangle 30"/>
          <p:cNvSpPr>
            <a:spLocks noChangeArrowheads="1"/>
          </p:cNvSpPr>
          <p:nvPr/>
        </p:nvSpPr>
        <p:spPr bwMode="gray">
          <a:xfrm>
            <a:off x="179388" y="3284538"/>
            <a:ext cx="8569325" cy="1939925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buFontTx/>
              <a:buChar char="-"/>
            </a:pPr>
            <a:r>
              <a:rPr lang="ko-KR" altLang="en-US" sz="2400"/>
              <a:t>어노테이션을 사용해 </a:t>
            </a:r>
            <a:r>
              <a:rPr lang="en-US" altLang="ko-KR" sz="2400"/>
              <a:t>AOP</a:t>
            </a:r>
            <a:r>
              <a:rPr lang="ko-KR" altLang="en-US" sz="2400"/>
              <a:t>를 설정하는 경우 설정파일에</a:t>
            </a: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en-US" altLang="ko-KR" sz="2400"/>
              <a:t>   &lt;aop:aspectj-autoproxy/&gt; </a:t>
            </a:r>
            <a:r>
              <a:rPr lang="ko-KR" altLang="en-US" sz="2400"/>
              <a:t>반드시 기술한다</a:t>
            </a:r>
            <a:r>
              <a:rPr lang="en-US" altLang="ko-KR" sz="2400"/>
              <a:t>.</a:t>
            </a:r>
          </a:p>
          <a:p>
            <a:pPr algn="l">
              <a:lnSpc>
                <a:spcPct val="100000"/>
              </a:lnSpc>
            </a:pPr>
            <a:r>
              <a:rPr lang="en-US" altLang="ko-KR" sz="2400"/>
              <a:t>- &lt;aop:config&gt;</a:t>
            </a:r>
            <a:r>
              <a:rPr lang="ko-KR" altLang="en-US" sz="2400"/>
              <a:t>요소 내용을 어노테이션으로 설정하므로 </a:t>
            </a:r>
            <a:r>
              <a:rPr lang="en-US" altLang="ko-KR" sz="2400"/>
              <a:t>&lt;aop:config&gt;</a:t>
            </a:r>
            <a:r>
              <a:rPr lang="ko-KR" altLang="en-US" sz="2400"/>
              <a:t>요소는 삭제한다</a:t>
            </a:r>
            <a:r>
              <a:rPr lang="en-US" altLang="ko-KR" sz="240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3FFB93-6E84-40D4-8B6E-3AA49B2CA09F}" type="slidenum">
              <a:rPr lang="en-US" altLang="ko-KR" smtClean="0">
                <a:latin typeface="굴림" charset="-127"/>
                <a:ea typeface="굴림" charset="-127"/>
              </a:rPr>
              <a:pPr/>
              <a:t>12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042988" y="1341438"/>
            <a:ext cx="6121400" cy="46799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ko-KR" altLang="en-US" sz="3200" dirty="0" err="1" smtClean="0">
                <a:latin typeface="휴먼모음T" pitchFamily="18" charset="-127"/>
                <a:ea typeface="휴먼모음T" pitchFamily="18" charset="-127"/>
              </a:rPr>
              <a:t>어노테이션으로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설정</a:t>
            </a:r>
            <a:endParaRPr lang="ko-KR" altLang="en-US" sz="2800" dirty="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539750" y="1341438"/>
            <a:ext cx="8064500" cy="52562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25604" name="직사각형 6"/>
          <p:cNvSpPr>
            <a:spLocks noChangeArrowheads="1"/>
          </p:cNvSpPr>
          <p:nvPr/>
        </p:nvSpPr>
        <p:spPr bwMode="auto">
          <a:xfrm>
            <a:off x="468313" y="1268413"/>
            <a:ext cx="1295400" cy="36988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25605" name="직사각형 7"/>
          <p:cNvSpPr>
            <a:spLocks noChangeArrowheads="1"/>
          </p:cNvSpPr>
          <p:nvPr/>
        </p:nvSpPr>
        <p:spPr bwMode="auto">
          <a:xfrm flipV="1">
            <a:off x="900113" y="1773238"/>
            <a:ext cx="3600450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514350" indent="-514350" eaLnBrk="1" hangingPunct="1">
              <a:defRPr/>
            </a:pPr>
            <a:r>
              <a:rPr lang="ko-KR" altLang="en-US" sz="3200" dirty="0" err="1" smtClean="0">
                <a:latin typeface="휴먼모음T" pitchFamily="18" charset="-127"/>
                <a:ea typeface="휴먼모음T" pitchFamily="18" charset="-127"/>
              </a:rPr>
              <a:t>어노테이션으로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설정</a:t>
            </a:r>
            <a:endParaRPr lang="ko-KR" altLang="en-US" sz="2800" dirty="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68313" y="1412875"/>
            <a:ext cx="8280400" cy="47529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세 가지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Weaving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방식</a:t>
            </a:r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컴파일 시에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Weaving </a:t>
            </a:r>
          </a:p>
          <a:p>
            <a:pPr lvl="1" eaLnBrk="1" hangingPunct="1">
              <a:buFontTx/>
              <a:buChar char="–"/>
            </a:pP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AspectJ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에서 사용하는 방식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>
              <a:buFontTx/>
              <a:buChar char="•"/>
            </a:pP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클래스로딩 시에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Weaving</a:t>
            </a:r>
          </a:p>
          <a:p>
            <a:pPr lvl="1" eaLnBrk="1" hangingPunct="1">
              <a:buFontTx/>
              <a:buChar char="–"/>
            </a:pP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AspectJ 5/6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버전이 컴파일 방식과 더불어 제공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>
              <a:buFontTx/>
              <a:buChar char="•"/>
            </a:pP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런타임 시에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Weaving</a:t>
            </a:r>
          </a:p>
          <a:p>
            <a:pPr lvl="1" eaLnBrk="1" hangingPunct="1">
              <a:buFontTx/>
              <a:buChar char="–"/>
            </a:pP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프록시를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이용하여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적용한다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lvl="1" eaLnBrk="1" hangingPunct="1">
              <a:buFontTx/>
              <a:buChar char="–"/>
            </a:pP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핵심 객체에 직접 접근하지 않고 중간에 프록시를 통하여 핵심 로직을 구현한 객체에 접근하게 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lvl="1" eaLnBrk="1" hangingPunct="1">
              <a:buFontTx/>
              <a:buChar char="–"/>
            </a:pP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Documents and Settings\Administrator\바탕 화면\Spring3_그림파일\fig05-0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00063" y="428625"/>
            <a:ext cx="8132762" cy="4572000"/>
          </a:xfrm>
          <a:noFill/>
        </p:spPr>
      </p:pic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785813" y="5357813"/>
            <a:ext cx="76438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**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메서드가 호출될 때에만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Advice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를 적용할 수 있기 때문에 필드 값 변경과 같은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Joinpoint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에 대해서는 적용할 수 없다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스프링에서의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9699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42988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스프링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는 메서드 호출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Joinpoint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만을 지원한다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/>
            <a:endParaRPr lang="en-US" altLang="ko-KR" sz="24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필드 값 변경과 같은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Joinpoint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를 사용 하려면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AspectJ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같은 풍부한 기능은 지원하는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도구를 사용해야 한다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40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스프링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 구현 방식</a:t>
            </a:r>
          </a:p>
        </p:txBody>
      </p:sp>
      <p:sp>
        <p:nvSpPr>
          <p:cNvPr id="3072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XML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스키마 기반의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POJO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클래스를 이용한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구현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AspjectJ 5/6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에서 정의한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@AspectJ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 기반의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구현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스프링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API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이용한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구현</a:t>
            </a:r>
          </a:p>
        </p:txBody>
      </p:sp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500063" y="4786313"/>
            <a:ext cx="828675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altLang="ko-KR" sz="2200">
                <a:solidFill>
                  <a:srgbClr val="FF0000"/>
                </a:solidFill>
              </a:rPr>
              <a:t>**  </a:t>
            </a:r>
            <a:r>
              <a:rPr kumimoji="0" lang="ko-KR" altLang="en-US" sz="2200">
                <a:solidFill>
                  <a:srgbClr val="FF0000"/>
                </a:solidFill>
              </a:rPr>
              <a:t>어떤 방식을 사용하더라도 내부적으로는 프록시를 이용하여 </a:t>
            </a:r>
            <a:r>
              <a:rPr kumimoji="0" lang="en-US" altLang="ko-KR" sz="2200">
                <a:solidFill>
                  <a:srgbClr val="FF0000"/>
                </a:solidFill>
              </a:rPr>
              <a:t>AOP</a:t>
            </a:r>
            <a:r>
              <a:rPr kumimoji="0" lang="ko-KR" altLang="en-US" sz="2200">
                <a:solidFill>
                  <a:srgbClr val="FF0000"/>
                </a:solidFill>
              </a:rPr>
              <a:t>가 구현되므로 메서드 호출에 대해서만 </a:t>
            </a:r>
            <a:r>
              <a:rPr kumimoji="0" lang="en-US" altLang="ko-KR" sz="2200">
                <a:solidFill>
                  <a:srgbClr val="FF0000"/>
                </a:solidFill>
              </a:rPr>
              <a:t>AOP</a:t>
            </a:r>
            <a:r>
              <a:rPr kumimoji="0" lang="ko-KR" altLang="en-US" sz="2200">
                <a:solidFill>
                  <a:srgbClr val="FF0000"/>
                </a:solidFill>
              </a:rPr>
              <a:t>를 적용할 수 있다</a:t>
            </a:r>
            <a:r>
              <a:rPr kumimoji="0" lang="en-US" altLang="ko-KR" sz="2200">
                <a:solidFill>
                  <a:srgbClr val="FF0000"/>
                </a:solidFill>
              </a:rPr>
              <a:t>.</a:t>
            </a:r>
            <a:endParaRPr kumimoji="0" lang="ko-KR" altLang="en-US" sz="220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프록시를 이용한 </a:t>
            </a:r>
            <a:r>
              <a:rPr lang="en-US" altLang="ko-KR" smtClean="0"/>
              <a:t>AOP </a:t>
            </a:r>
            <a:r>
              <a:rPr lang="ko-KR" altLang="en-US" smtClean="0"/>
              <a:t>구현</a:t>
            </a:r>
          </a:p>
        </p:txBody>
      </p:sp>
      <p:pic>
        <p:nvPicPr>
          <p:cNvPr id="31747" name="Picture 2" descr="C:\Documents and Settings\Administrator\바탕 화면\Spring3_그림파일\fig05-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571625"/>
            <a:ext cx="7572375" cy="342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500063" y="5357813"/>
            <a:ext cx="764381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ko-KR" altLang="en-US" sz="2400">
                <a:latin typeface="맑은 고딕" pitchFamily="50" charset="-127"/>
                <a:ea typeface="맑은 고딕" pitchFamily="50" charset="-127"/>
              </a:rPr>
              <a:t>스프링은 </a:t>
            </a:r>
            <a:r>
              <a:rPr kumimoji="0" lang="en-US" altLang="ko-KR" sz="2400">
                <a:latin typeface="맑은 고딕" pitchFamily="50" charset="-127"/>
                <a:ea typeface="맑은 고딕" pitchFamily="50" charset="-127"/>
              </a:rPr>
              <a:t>Aspect</a:t>
            </a:r>
            <a:r>
              <a:rPr kumimoji="0" lang="ko-KR" altLang="en-US" sz="2400">
                <a:latin typeface="맑은 고딕" pitchFamily="50" charset="-127"/>
                <a:ea typeface="맑은 고딕" pitchFamily="50" charset="-127"/>
              </a:rPr>
              <a:t>의 적용대상이 되는 객체에 대한 프록시를 만들어 제공하며</a:t>
            </a:r>
            <a:r>
              <a:rPr kumimoji="0" lang="en-US" altLang="ko-KR" sz="2400"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0" lang="ko-KR" altLang="en-US" sz="24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400"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kumimoji="0" lang="ko-KR" altLang="en-US" sz="2400">
                <a:latin typeface="맑은 고딕" pitchFamily="50" charset="-127"/>
                <a:ea typeface="맑은 고딕" pitchFamily="50" charset="-127"/>
              </a:rPr>
              <a:t>는 프록시를 통하여 간접적으로 대상객체에 접근하게 된다</a:t>
            </a:r>
            <a:r>
              <a:rPr kumimoji="0" lang="en-US" altLang="ko-KR" sz="240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Documents and Settings\Administrator\바탕 화면\Spring3_그림파일\fig05-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785813"/>
            <a:ext cx="6286500" cy="328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571500" y="4357688"/>
            <a:ext cx="7929563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** 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대상객체가 인터페이스를 구현 </a:t>
            </a:r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	-&gt; java.lang.reflect.Proxy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를 이용하여 프록시 객체 생성</a:t>
            </a:r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** 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대상객체가 인터페이스를 구현하고 있지 않을때</a:t>
            </a:r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	-&gt; CGLIB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을 이용하여 프록시 객체를 생성</a:t>
            </a:r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	-&gt; 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대상객체 및 메서드가 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final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이 될 수 없다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구현 가능한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의 종류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14325" y="1196975"/>
          <a:ext cx="8506147" cy="403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463"/>
                <a:gridCol w="5803684"/>
              </a:tblGrid>
              <a:tr h="452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종류</a:t>
                      </a:r>
                      <a:endParaRPr lang="ko-KR" altLang="en-US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설명</a:t>
                      </a:r>
                      <a:endParaRPr lang="ko-KR" altLang="en-US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4528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>
                          <a:latin typeface="휴먼모음T" pitchFamily="18" charset="-127"/>
                          <a:ea typeface="휴먼모음T" pitchFamily="18" charset="-127"/>
                        </a:rPr>
                        <a:t>Before Advice</a:t>
                      </a:r>
                      <a:endParaRPr lang="ko-KR" altLang="en-US" b="1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대상 객체의 </a:t>
                      </a:r>
                      <a:r>
                        <a:rPr lang="ko-KR" altLang="en-US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</a:t>
                      </a:r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 호출 전에 공통 기능을 실행한다</a:t>
                      </a:r>
                      <a:r>
                        <a:rPr lang="en-US" altLang="ko-KR" dirty="0" smtClean="0"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endParaRPr lang="ko-KR" altLang="en-US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7816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>
                          <a:latin typeface="휴먼모음T" pitchFamily="18" charset="-127"/>
                          <a:ea typeface="휴먼모음T" pitchFamily="18" charset="-127"/>
                        </a:rPr>
                        <a:t>After Returning Advice</a:t>
                      </a:r>
                      <a:endParaRPr lang="ko-KR" altLang="en-US" b="1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대상 객체의 </a:t>
                      </a:r>
                      <a:r>
                        <a:rPr lang="ko-KR" altLang="en-US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메서드가</a:t>
                      </a:r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 예외 없이 실행한 이후에 공통</a:t>
                      </a:r>
                      <a:r>
                        <a:rPr lang="ko-KR" altLang="en-US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기능을 실행한다</a:t>
                      </a:r>
                      <a:r>
                        <a:rPr lang="en-US" altLang="ko-KR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endParaRPr lang="ko-KR" altLang="en-US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7816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>
                          <a:latin typeface="휴먼모음T" pitchFamily="18" charset="-127"/>
                          <a:ea typeface="휴먼모음T" pitchFamily="18" charset="-127"/>
                        </a:rPr>
                        <a:t>After Throwing Advice</a:t>
                      </a:r>
                      <a:endParaRPr lang="ko-KR" altLang="en-US" b="1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대상 객체의 </a:t>
                      </a:r>
                      <a:r>
                        <a:rPr lang="ko-KR" altLang="en-US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메서드를</a:t>
                      </a:r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 실행하는 도중 예외가 발생한 경우에 공통기능을 실행한다</a:t>
                      </a:r>
                      <a:r>
                        <a:rPr lang="en-US" altLang="ko-KR" dirty="0" smtClean="0"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endParaRPr lang="ko-KR" altLang="en-US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7816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>
                          <a:latin typeface="휴먼모음T" pitchFamily="18" charset="-127"/>
                          <a:ea typeface="휴먼모음T" pitchFamily="18" charset="-127"/>
                        </a:rPr>
                        <a:t>After Advice</a:t>
                      </a:r>
                      <a:endParaRPr lang="ko-KR" altLang="en-US" b="1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대상 객체의 </a:t>
                      </a:r>
                      <a:r>
                        <a:rPr lang="ko-KR" altLang="en-US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메서드를</a:t>
                      </a:r>
                      <a:r>
                        <a:rPr lang="ko-KR" altLang="en-US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실행하는 도중에 예외가 발생했는지의 여부와 상관없이 </a:t>
                      </a:r>
                      <a:r>
                        <a:rPr lang="ko-KR" altLang="en-US" baseline="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</a:t>
                      </a:r>
                      <a:r>
                        <a:rPr lang="ko-KR" altLang="en-US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실행 후 공통 기능을 실행한다</a:t>
                      </a:r>
                      <a:r>
                        <a:rPr lang="en-US" altLang="ko-KR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endParaRPr lang="ko-KR" altLang="en-US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  <a:tr h="7816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>
                          <a:latin typeface="휴먼모음T" pitchFamily="18" charset="-127"/>
                          <a:ea typeface="휴먼모음T" pitchFamily="18" charset="-127"/>
                        </a:rPr>
                        <a:t>Around</a:t>
                      </a:r>
                      <a:r>
                        <a:rPr lang="en-US" altLang="ko-KR" b="1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Advice</a:t>
                      </a:r>
                      <a:endParaRPr lang="ko-KR" altLang="en-US" b="1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대상 객체의 </a:t>
                      </a:r>
                      <a:r>
                        <a:rPr lang="ko-KR" altLang="en-US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</a:t>
                      </a:r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 실행 전</a:t>
                      </a:r>
                      <a:r>
                        <a:rPr lang="en-US" altLang="ko-KR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휴먼모음T" pitchFamily="18" charset="-127"/>
                          <a:ea typeface="휴먼모음T" pitchFamily="18" charset="-127"/>
                        </a:rPr>
                        <a:t>후 또는 예외 발생 시점에 공통 기능을 실행한다</a:t>
                      </a:r>
                      <a:r>
                        <a:rPr lang="en-US" altLang="ko-KR" dirty="0" smtClean="0"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endParaRPr lang="ko-KR" altLang="en-US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818" name="TextBox 4"/>
          <p:cNvSpPr txBox="1">
            <a:spLocks noChangeArrowheads="1"/>
          </p:cNvSpPr>
          <p:nvPr/>
        </p:nvSpPr>
        <p:spPr bwMode="auto">
          <a:xfrm>
            <a:off x="500063" y="5715000"/>
            <a:ext cx="78581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solidFill>
                  <a:srgbClr val="FF0000"/>
                </a:solidFill>
              </a:rPr>
              <a:t>** </a:t>
            </a:r>
            <a:r>
              <a:rPr kumimoji="0" lang="ko-KR" altLang="en-US">
                <a:solidFill>
                  <a:srgbClr val="FF0000"/>
                </a:solidFill>
              </a:rPr>
              <a:t>대상 객체의 메서드의 실행하기 전</a:t>
            </a:r>
            <a:r>
              <a:rPr kumimoji="0" lang="en-US" altLang="ko-KR">
                <a:solidFill>
                  <a:srgbClr val="FF0000"/>
                </a:solidFill>
              </a:rPr>
              <a:t>/</a:t>
            </a:r>
            <a:r>
              <a:rPr kumimoji="0" lang="ko-KR" altLang="en-US">
                <a:solidFill>
                  <a:srgbClr val="FF0000"/>
                </a:solidFill>
              </a:rPr>
              <a:t>후에 원하는 기능을 삽입 할 수 있기 때문에 </a:t>
            </a:r>
            <a:r>
              <a:rPr kumimoji="0" lang="en-US" altLang="ko-KR" b="1">
                <a:solidFill>
                  <a:srgbClr val="FF0000"/>
                </a:solidFill>
              </a:rPr>
              <a:t>Around Advice</a:t>
            </a:r>
            <a:r>
              <a:rPr kumimoji="0" lang="ko-KR" altLang="en-US">
                <a:solidFill>
                  <a:srgbClr val="FF0000"/>
                </a:solidFill>
              </a:rPr>
              <a:t>를 범용적으로 사용함</a:t>
            </a:r>
            <a:r>
              <a:rPr kumimoji="0" lang="en-US" altLang="ko-KR">
                <a:solidFill>
                  <a:srgbClr val="FF0000"/>
                </a:solidFill>
              </a:rPr>
              <a:t>.</a:t>
            </a:r>
            <a:endParaRPr kumimoji="0" lang="ko-KR" altLang="en-US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XML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스키마 기반의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POJO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클래스를 이용한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구현</a:t>
            </a:r>
          </a:p>
        </p:txBody>
      </p:sp>
      <p:sp>
        <p:nvSpPr>
          <p:cNvPr id="34819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71550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스프링 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2 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버전 부터  스프링 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API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를 사용하지 않은  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POJO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 클래스를 이용하여 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를 적용하는 방법이 추가됨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/>
            <a:endParaRPr lang="ko-KR" altLang="en-US" sz="200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3D7751-20F0-4098-A373-4F2A9231550F}" type="slidenum">
              <a:rPr lang="en-US" altLang="ko-KR" smtClean="0">
                <a:latin typeface="굴림" charset="-127"/>
                <a:ea typeface="굴림" charset="-127"/>
              </a:rPr>
              <a:pPr/>
              <a:t>13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755650" y="1196975"/>
            <a:ext cx="6337300" cy="4824413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XML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스키마 이용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 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구현 과정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관련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jar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클래스 패스에 추가한다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공통기능을 제공하는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 클래스를 구현한다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XML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설정파일에서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&lt;aop:config&gt;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이용하여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Aspect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설정한다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어떤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에 적용할지를 지정하게 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휴먼모음T" pitchFamily="18" charset="-127"/>
                <a:ea typeface="휴먼모음T" pitchFamily="18" charset="-127"/>
              </a:rPr>
              <a:t>공통 기능을 제공할 </a:t>
            </a:r>
            <a:r>
              <a:rPr lang="en-US" altLang="ko-KR" sz="3600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z="3600" smtClean="0">
                <a:latin typeface="휴먼모음T" pitchFamily="18" charset="-127"/>
                <a:ea typeface="휴먼모음T" pitchFamily="18" charset="-127"/>
              </a:rPr>
              <a:t>클래스 작성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357313"/>
            <a:ext cx="80010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214563" y="1714500"/>
            <a:ext cx="3643312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571500" y="5286375"/>
            <a:ext cx="8072438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** 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Joinpoint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에서 실행될 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trace()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메서드를구현</a:t>
            </a:r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00000"/>
              </a:lnSpc>
            </a:pP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** 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매개변수로 전달받은 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ProceedingJoinPoint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를 통해 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AroundAdvice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를 구현 할 수 있음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4688" y="2714625"/>
            <a:ext cx="5214937" cy="357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rot="5400000" flipH="1" flipV="1">
            <a:off x="7966075" y="2392363"/>
            <a:ext cx="357187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rot="5400000">
            <a:off x="7930356" y="3356769"/>
            <a:ext cx="42862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928813"/>
            <a:ext cx="86566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714500" y="2357438"/>
            <a:ext cx="3143250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89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z="3600" smtClean="0">
                <a:latin typeface="휴먼모음T" pitchFamily="18" charset="-127"/>
                <a:ea typeface="휴먼모음T" pitchFamily="18" charset="-127"/>
              </a:rPr>
              <a:t> 객체의 생성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2000250"/>
            <a:ext cx="8764588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357188" y="1928813"/>
            <a:ext cx="5643562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2938" y="2643188"/>
            <a:ext cx="6357937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8625" y="3429000"/>
            <a:ext cx="1357313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063" y="4786313"/>
            <a:ext cx="1357312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왼쪽 중괄호 18"/>
          <p:cNvSpPr/>
          <p:nvPr/>
        </p:nvSpPr>
        <p:spPr>
          <a:xfrm>
            <a:off x="714375" y="3714750"/>
            <a:ext cx="71438" cy="857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29125" y="3643313"/>
            <a:ext cx="2214563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89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Aop</a:t>
            </a:r>
            <a:r>
              <a:rPr lang="ko-KR" altLang="en-US" sz="3600" smtClean="0"/>
              <a:t>의 설정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928938" y="4071938"/>
            <a:ext cx="5643562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8923" name="TextBox 22"/>
          <p:cNvSpPr txBox="1">
            <a:spLocks noChangeArrowheads="1"/>
          </p:cNvSpPr>
          <p:nvPr/>
        </p:nvSpPr>
        <p:spPr bwMode="auto">
          <a:xfrm>
            <a:off x="357188" y="5643563"/>
            <a:ext cx="8786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madvirus.spring.chap05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패키지의 모든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public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메서드를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으로 설정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rot="10800000" flipV="1">
            <a:off x="3786188" y="4214813"/>
            <a:ext cx="2071687" cy="1428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071688"/>
            <a:ext cx="8531225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Target</a:t>
            </a:r>
            <a:r>
              <a:rPr lang="ko-KR" altLang="en-US" smtClean="0"/>
              <a:t>이 되는 객체의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1885950"/>
            <a:ext cx="90011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000125" y="4214813"/>
            <a:ext cx="4500563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00125" y="5286375"/>
            <a:ext cx="4500563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관련 정보 설정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043863" cy="4043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220"/>
                <a:gridCol w="5000643"/>
              </a:tblGrid>
              <a:tr h="1010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&lt;</a:t>
                      </a:r>
                      <a:r>
                        <a:rPr lang="en-US" altLang="ko-KR" sz="2800" b="1" dirty="0" err="1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aop:config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&gt;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AOP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설정 정보임을 나타냄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010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&lt;</a:t>
                      </a:r>
                      <a:r>
                        <a:rPr lang="en-US" altLang="ko-KR" sz="2800" b="1" dirty="0" err="1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aop:aspect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&gt;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Aspect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를 설정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010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&lt;</a:t>
                      </a:r>
                      <a:r>
                        <a:rPr lang="en-US" altLang="ko-KR" sz="2800" b="1" dirty="0" err="1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aop:pointcut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&gt;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err="1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Pointut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을 설정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010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&lt;</a:t>
                      </a:r>
                      <a:r>
                        <a:rPr lang="en-US" altLang="ko-KR" sz="2800" b="1" dirty="0" err="1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aop:around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&gt;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Around Advice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를 설정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정의 관련 태그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76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478"/>
                <a:gridCol w="5472122"/>
              </a:tblGrid>
              <a:tr h="3708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태그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설명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</a:tr>
              <a:tr h="370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&lt;</a:t>
                      </a:r>
                      <a:r>
                        <a:rPr lang="en-US" altLang="ko-KR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aop:before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&gt;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</a:t>
                      </a:r>
                      <a:r>
                        <a:rPr lang="ko-KR" altLang="en-US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 실행 전에 적용되는 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Advice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</a:tr>
              <a:tr h="370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&lt;</a:t>
                      </a:r>
                      <a:r>
                        <a:rPr lang="en-US" altLang="ko-KR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aop:after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-returning&gt;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메서드가</a:t>
                      </a:r>
                      <a:r>
                        <a:rPr lang="ko-KR" altLang="en-US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 정상적으로 실행 된 후에 적용되는 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Advice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</a:tr>
              <a:tr h="370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&lt;</a:t>
                      </a:r>
                      <a:r>
                        <a:rPr lang="en-US" altLang="ko-KR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aop:after-throwning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&gt;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메서드가</a:t>
                      </a:r>
                      <a:r>
                        <a:rPr lang="ko-KR" altLang="en-US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 예외를 발생 </a:t>
                      </a:r>
                      <a:r>
                        <a:rPr lang="ko-KR" altLang="en-US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시킬때</a:t>
                      </a:r>
                      <a:r>
                        <a:rPr lang="ko-KR" altLang="en-US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 적용되는 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Advice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</a:tr>
              <a:tr h="640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&lt;</a:t>
                      </a:r>
                      <a:r>
                        <a:rPr lang="en-US" altLang="ko-KR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aop:after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&gt;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메서드가</a:t>
                      </a:r>
                      <a:r>
                        <a:rPr lang="ko-KR" altLang="en-US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 정상적으로 실행되는지 예외를 발생시키는지 여부에 상관없이 적용되는 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Advice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</a:tr>
              <a:tr h="6401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&lt;</a:t>
                      </a:r>
                      <a:r>
                        <a:rPr lang="en-US" altLang="ko-KR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aop:around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&gt;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메서드</a:t>
                      </a:r>
                      <a:r>
                        <a:rPr lang="ko-KR" altLang="en-US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 호출 이전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이후</a:t>
                      </a:r>
                      <a:r>
                        <a:rPr lang="en-US" altLang="ko-KR" sz="180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lang="ko-KR" altLang="en-US" sz="18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예외발생 등 모든 시점에 </a:t>
                      </a:r>
                      <a:r>
                        <a:rPr lang="ko-KR" altLang="en-US" sz="1800" baseline="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적용가능한</a:t>
                      </a:r>
                      <a:r>
                        <a:rPr lang="ko-KR" altLang="en-US" sz="18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en-US" altLang="ko-KR" sz="18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Advice</a:t>
                      </a:r>
                      <a:endParaRPr lang="ko-KR" altLang="en-US" sz="18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725" marB="45725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500313"/>
            <a:ext cx="8745537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244725" y="3357563"/>
            <a:ext cx="1214438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4725" y="4143375"/>
            <a:ext cx="857250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403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휴먼모음T" pitchFamily="18" charset="-127"/>
                <a:ea typeface="휴먼모음T" pitchFamily="18" charset="-127"/>
              </a:rPr>
              <a:t>&lt;aop:around&gt;</a:t>
            </a:r>
            <a:r>
              <a:rPr lang="ko-KR" altLang="en-US" sz="3600" smtClean="0">
                <a:latin typeface="휴먼모음T" pitchFamily="18" charset="-127"/>
                <a:ea typeface="휴먼모음T" pitchFamily="18" charset="-127"/>
              </a:rPr>
              <a:t>에 </a:t>
            </a:r>
            <a:r>
              <a:rPr lang="en-US" altLang="ko-KR" sz="3600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z="3600" smtClean="0">
                <a:latin typeface="휴먼모음T" pitchFamily="18" charset="-127"/>
                <a:ea typeface="휴먼모음T" pitchFamily="18" charset="-127"/>
              </a:rPr>
              <a:t>을 직접 설정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타입 별 클래스 작성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000250"/>
            <a:ext cx="85725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785813" y="2286000"/>
            <a:ext cx="1357312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5061" name="TextBox 6"/>
          <p:cNvSpPr txBox="1">
            <a:spLocks noChangeArrowheads="1"/>
          </p:cNvSpPr>
          <p:nvPr/>
        </p:nvSpPr>
        <p:spPr bwMode="auto">
          <a:xfrm>
            <a:off x="3786188" y="4500563"/>
            <a:ext cx="4357687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AroundAdvice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가 제공</a:t>
            </a:r>
          </a:p>
        </p:txBody>
      </p:sp>
      <p:cxnSp>
        <p:nvCxnSpPr>
          <p:cNvPr id="9" name="직선 화살표 연결선 8"/>
          <p:cNvCxnSpPr>
            <a:stCxn id="45061" idx="1"/>
            <a:endCxn id="6" idx="2"/>
          </p:cNvCxnSpPr>
          <p:nvPr/>
        </p:nvCxnSpPr>
        <p:spPr>
          <a:xfrm flipH="1" flipV="1">
            <a:off x="1465263" y="2571750"/>
            <a:ext cx="2320925" cy="2084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A9D1F2-D741-45A6-804D-2E4DF5AA2B4E}" type="slidenum">
              <a:rPr lang="en-US" altLang="ko-KR" smtClean="0">
                <a:latin typeface="굴림" charset="-127"/>
                <a:ea typeface="굴림" charset="-127"/>
              </a:rPr>
              <a:pPr/>
              <a:t>14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331913" y="1341438"/>
            <a:ext cx="4991100" cy="40195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Before Advice</a:t>
            </a:r>
            <a:endParaRPr lang="ko-KR" altLang="en-US" smtClean="0"/>
          </a:p>
        </p:txBody>
      </p:sp>
      <p:sp>
        <p:nvSpPr>
          <p:cNvPr id="5" name="직사각형 4"/>
          <p:cNvSpPr/>
          <p:nvPr/>
        </p:nvSpPr>
        <p:spPr>
          <a:xfrm>
            <a:off x="1500188" y="2643188"/>
            <a:ext cx="3500437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6084" name="TextBox 6"/>
          <p:cNvSpPr txBox="1">
            <a:spLocks noChangeArrowheads="1"/>
          </p:cNvSpPr>
          <p:nvPr/>
        </p:nvSpPr>
        <p:spPr bwMode="auto">
          <a:xfrm>
            <a:off x="857250" y="3714750"/>
            <a:ext cx="714375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600">
                <a:latin typeface="맑은 고딕" pitchFamily="50" charset="-127"/>
                <a:ea typeface="맑은 고딕" pitchFamily="50" charset="-127"/>
              </a:rPr>
              <a:t>public void before()</a:t>
            </a:r>
          </a:p>
          <a:p>
            <a:r>
              <a:rPr kumimoji="0" lang="en-US" altLang="ko-KR" sz="1600">
                <a:latin typeface="맑은 고딕" pitchFamily="50" charset="-127"/>
                <a:ea typeface="맑은 고딕" pitchFamily="50" charset="-127"/>
              </a:rPr>
              <a:t>{	// </a:t>
            </a:r>
            <a:r>
              <a:rPr kumimoji="0" lang="ko-KR" altLang="en-US" sz="1600">
                <a:latin typeface="맑은 고딕" pitchFamily="50" charset="-127"/>
                <a:ea typeface="맑은 고딕" pitchFamily="50" charset="-127"/>
              </a:rPr>
              <a:t>대상 객체의 메서드 실행 이전에 적용할 기능 구현</a:t>
            </a:r>
            <a:endParaRPr kumimoji="0" lang="en-US" altLang="ko-KR" sz="16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60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endParaRPr kumimoji="0" lang="en-US" altLang="ko-KR" sz="16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600">
                <a:latin typeface="맑은 고딕" pitchFamily="50" charset="-127"/>
                <a:ea typeface="맑은 고딕" pitchFamily="50" charset="-127"/>
              </a:rPr>
              <a:t>public void before(JoinPoint joinPoint) </a:t>
            </a:r>
          </a:p>
          <a:p>
            <a:r>
              <a:rPr kumimoji="0" lang="en-US" altLang="ko-KR" sz="1600">
                <a:latin typeface="맑은 고딕" pitchFamily="50" charset="-127"/>
                <a:ea typeface="맑은 고딕" pitchFamily="50" charset="-127"/>
              </a:rPr>
              <a:t>// </a:t>
            </a:r>
            <a:r>
              <a:rPr kumimoji="0" lang="ko-KR" altLang="en-US" sz="1600">
                <a:latin typeface="맑은 고딕" pitchFamily="50" charset="-127"/>
                <a:ea typeface="맑은 고딕" pitchFamily="50" charset="-127"/>
              </a:rPr>
              <a:t>대상 객체 및 호출되는 메서드에 대한 정보가 필요할 경우에 사용</a:t>
            </a:r>
            <a:endParaRPr kumimoji="0" lang="en-US" altLang="ko-KR" sz="16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600">
                <a:latin typeface="맑은 고딕" pitchFamily="50" charset="-127"/>
                <a:ea typeface="맑은 고딕" pitchFamily="50" charset="-127"/>
              </a:rPr>
              <a:t>{..</a:t>
            </a:r>
          </a:p>
          <a:p>
            <a:r>
              <a:rPr kumimoji="0" lang="en-US" altLang="ko-KR" sz="1600">
                <a:latin typeface="맑은 고딕" pitchFamily="50" charset="-127"/>
                <a:ea typeface="맑은 고딕" pitchFamily="50" charset="-127"/>
              </a:rPr>
              <a:t>}</a:t>
            </a:r>
            <a:endParaRPr kumimoji="0"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1125538"/>
            <a:ext cx="7000875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692275" y="2205038"/>
            <a:ext cx="342900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6087" name="TextBox 9"/>
          <p:cNvSpPr txBox="1">
            <a:spLocks noChangeArrowheads="1"/>
          </p:cNvSpPr>
          <p:nvPr/>
        </p:nvSpPr>
        <p:spPr bwMode="auto">
          <a:xfrm>
            <a:off x="357188" y="5786438"/>
            <a:ext cx="850106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** Before Advice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에서 예외를 발생시키면 대상 객체의 메서드가 호출되지 않기 때문에 메서드를 실행하기 전에 접근 권한을 검사해서 권한이 없을 경우 예외를 발생 시키도록 하는 것이 적합하다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After Returning </a:t>
            </a:r>
            <a:r>
              <a:rPr lang="en-US" altLang="ko-KR" dirty="0" err="1" smtClean="0">
                <a:latin typeface="휴먼모음T" pitchFamily="18" charset="-127"/>
                <a:ea typeface="휴먼모음T" pitchFamily="18" charset="-127"/>
              </a:rPr>
              <a:t>Advcie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7107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28675"/>
          </a:xfrm>
        </p:spPr>
        <p:txBody>
          <a:bodyPr/>
          <a:lstStyle/>
          <a:p>
            <a:pPr eaLnBrk="1" hangingPunct="1"/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대상 객체의 메서드가 정상적으로 실행 된 후 공통 기능을 적용하고자 할 때 사용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714625"/>
            <a:ext cx="84137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214438" y="4071938"/>
            <a:ext cx="228600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71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5429250"/>
            <a:ext cx="8215313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휴먼모음T" pitchFamily="18" charset="-127"/>
                <a:ea typeface="휴먼모음T" pitchFamily="18" charset="-127"/>
              </a:rPr>
              <a:t>리턴 값을 사용하고자 할때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714500"/>
            <a:ext cx="813593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643563" y="2071688"/>
            <a:ext cx="27146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8133" name="TextBox 5"/>
          <p:cNvSpPr txBox="1">
            <a:spLocks noChangeArrowheads="1"/>
          </p:cNvSpPr>
          <p:nvPr/>
        </p:nvSpPr>
        <p:spPr bwMode="auto">
          <a:xfrm>
            <a:off x="4143375" y="2714625"/>
            <a:ext cx="3929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전달받을 파라메터 이름을 명시</a:t>
            </a:r>
          </a:p>
        </p:txBody>
      </p:sp>
      <p:cxnSp>
        <p:nvCxnSpPr>
          <p:cNvPr id="8" name="직선 화살표 연결선 7"/>
          <p:cNvCxnSpPr>
            <a:stCxn id="48133" idx="0"/>
          </p:cNvCxnSpPr>
          <p:nvPr/>
        </p:nvCxnSpPr>
        <p:spPr>
          <a:xfrm rot="5400000" flipH="1" flipV="1">
            <a:off x="6733381" y="1732757"/>
            <a:ext cx="357187" cy="160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3429000"/>
            <a:ext cx="8215313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4643438" y="3357563"/>
            <a:ext cx="57150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57625" y="4429125"/>
            <a:ext cx="928688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57625" y="5286375"/>
            <a:ext cx="1214438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457200" y="-825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After Throwing Advice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9155" name="내용 개체 틀 2"/>
          <p:cNvSpPr>
            <a:spLocks noGrp="1"/>
          </p:cNvSpPr>
          <p:nvPr>
            <p:ph idx="1"/>
          </p:nvPr>
        </p:nvSpPr>
        <p:spPr>
          <a:xfrm>
            <a:off x="457200" y="1243013"/>
            <a:ext cx="8229600" cy="1042987"/>
          </a:xfrm>
        </p:spPr>
        <p:txBody>
          <a:bodyPr/>
          <a:lstStyle/>
          <a:p>
            <a:pPr eaLnBrk="1" hangingPunct="1"/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대상 객체의 메서드가 예외를 발생시킨 경우에 적용</a:t>
            </a:r>
            <a:endParaRPr lang="en-US" altLang="ko-KR" sz="24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&lt;aop:after-throwing&gt;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태그를 이용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428875"/>
            <a:ext cx="8732837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143000" y="3857625"/>
            <a:ext cx="4929188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915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5214938"/>
            <a:ext cx="8215312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대상 객체의 메서드가 발생시킨 예외 객체가 필요한 경우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313"/>
            <a:ext cx="91471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072188" y="1785938"/>
            <a:ext cx="2571750" cy="3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4357688" y="2428875"/>
            <a:ext cx="4214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예외를 받을 파라메터 이름을 명시한다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643688" y="2071688"/>
            <a:ext cx="1500187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143250"/>
            <a:ext cx="8848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062288" y="3143250"/>
            <a:ext cx="1500187" cy="357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018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429125"/>
            <a:ext cx="8697913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직선 연결선 12"/>
          <p:cNvCxnSpPr/>
          <p:nvPr/>
        </p:nvCxnSpPr>
        <p:spPr>
          <a:xfrm>
            <a:off x="142875" y="4214813"/>
            <a:ext cx="8643938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428625" y="60325"/>
            <a:ext cx="8229600" cy="725488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After Advice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85813"/>
            <a:ext cx="8229600" cy="6858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대상 객체의 </a:t>
            </a:r>
            <a:r>
              <a:rPr lang="ko-KR" altLang="en-US" sz="2000" dirty="0" err="1" smtClean="0">
                <a:latin typeface="휴먼모음T" pitchFamily="18" charset="-127"/>
                <a:ea typeface="휴먼모음T" pitchFamily="18" charset="-127"/>
              </a:rPr>
              <a:t>메서드가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정상적으로 실행 되었는지 예외를 발생 시켰는지의 여부에 상관없이 적용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543050"/>
            <a:ext cx="8429625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285875" y="2714625"/>
            <a:ext cx="114300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120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3929063"/>
            <a:ext cx="8429625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357438" y="4000500"/>
            <a:ext cx="2428875" cy="357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5357813"/>
            <a:ext cx="3214688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Around Advice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2227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28738"/>
          </a:xfrm>
        </p:spPr>
        <p:txBody>
          <a:bodyPr/>
          <a:lstStyle/>
          <a:p>
            <a:pPr eaLnBrk="1" hangingPunct="1"/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Before, After, Returning, After Throwing, After Advcie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를 모두 구현할 수 있음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/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&lt;aop:around&gt;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태그를 이용하여 설정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3357563"/>
            <a:ext cx="8585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288924" y="123825"/>
            <a:ext cx="7712099" cy="8572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Around Advice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의 사용 예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071584"/>
            <a:ext cx="862965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000500" y="4357688"/>
            <a:ext cx="2286000" cy="3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14688" y="2643188"/>
            <a:ext cx="3286125" cy="3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휴먼모음T" pitchFamily="18" charset="-127"/>
                <a:ea typeface="휴먼모음T" pitchFamily="18" charset="-127"/>
              </a:rPr>
              <a:t>@Aspect </a:t>
            </a:r>
            <a:r>
              <a:rPr lang="ko-KR" altLang="en-US" sz="3600" smtClean="0">
                <a:latin typeface="휴먼모음T" pitchFamily="18" charset="-127"/>
                <a:ea typeface="휴먼모음T" pitchFamily="18" charset="-127"/>
              </a:rPr>
              <a:t>어노테이션을 이용한 </a:t>
            </a:r>
            <a:r>
              <a:rPr lang="en-US" altLang="ko-KR" sz="3600" smtClean="0">
                <a:latin typeface="휴먼모음T" pitchFamily="18" charset="-127"/>
                <a:ea typeface="휴먼모음T" pitchFamily="18" charset="-127"/>
              </a:rPr>
              <a:t>AOP</a:t>
            </a:r>
            <a:endParaRPr lang="ko-KR" altLang="en-US" sz="360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427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AspectJ 5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 버전에 추가된 어노테이션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Xml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파일에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및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Pointcut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설정을 하지 않고 자동으로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적용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스프링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2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버전 부터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@Aspect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어노테이션을 지원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XML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스키마 기반의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와 차이점</a:t>
            </a:r>
          </a:p>
        </p:txBody>
      </p:sp>
      <p:sp>
        <p:nvSpPr>
          <p:cNvPr id="5529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@Aspect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어노테이션을 이용해서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Aspect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클래스를 구현한다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Aspect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클래스는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구현한 메서드와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을 포함한다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XML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설정에서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&lt;aop:aspectj-autoproxy/&gt;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설정한다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92E8EF2-6150-4480-8393-B2BD9754C198}" type="slidenum">
              <a:rPr lang="en-US" altLang="ko-KR" smtClean="0">
                <a:latin typeface="굴림" charset="-127"/>
                <a:ea typeface="굴림" charset="-127"/>
              </a:rPr>
              <a:pPr/>
              <a:t>15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539750" y="1196975"/>
            <a:ext cx="7488238" cy="3240088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17413" name="AutoShape 6"/>
          <p:cNvSpPr>
            <a:spLocks noChangeArrowheads="1"/>
          </p:cNvSpPr>
          <p:nvPr/>
        </p:nvSpPr>
        <p:spPr bwMode="gray">
          <a:xfrm>
            <a:off x="468313" y="5013325"/>
            <a:ext cx="7702550" cy="1266825"/>
          </a:xfrm>
          <a:prstGeom prst="flowChartAlternateProcess">
            <a:avLst/>
          </a:prstGeom>
          <a:solidFill>
            <a:srgbClr val="FFEFFF"/>
          </a:solidFill>
          <a:ln w="38100">
            <a:solidFill>
              <a:srgbClr val="FF77F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endParaRPr lang="en-US" altLang="ko-KR" sz="1800">
              <a:hlinkClick r:id="rId3"/>
            </a:endParaRPr>
          </a:p>
          <a:p>
            <a:pPr algn="l"/>
            <a:r>
              <a:rPr lang="en-US" altLang="ko-KR" sz="1800">
                <a:hlinkClick r:id="rId3"/>
              </a:rPr>
              <a:t>http://sourceforge.net/projects/aopalliance/files/aopalliance/1.0/aopalliance.zip/download</a:t>
            </a:r>
            <a:endParaRPr lang="en-US" altLang="ko-KR" sz="1800"/>
          </a:p>
          <a:p>
            <a:pPr algn="l"/>
            <a:endParaRPr lang="ko-KR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0"/>
            <a:ext cx="9001125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00063" y="714375"/>
            <a:ext cx="1214437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6324" name="TextBox 5"/>
          <p:cNvSpPr txBox="1">
            <a:spLocks noChangeArrowheads="1"/>
          </p:cNvSpPr>
          <p:nvPr/>
        </p:nvSpPr>
        <p:spPr bwMode="auto">
          <a:xfrm>
            <a:off x="500063" y="5286375"/>
            <a:ext cx="7643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@Pointcut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이 적용된 메소드의 리턴값은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void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여야 한다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00188" y="1000125"/>
            <a:ext cx="571500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9" name="직선 화살표 연결선 8"/>
          <p:cNvCxnSpPr>
            <a:stCxn id="56324" idx="1"/>
          </p:cNvCxnSpPr>
          <p:nvPr/>
        </p:nvCxnSpPr>
        <p:spPr>
          <a:xfrm rot="10800000" flipH="1">
            <a:off x="500063" y="1143000"/>
            <a:ext cx="928687" cy="4327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42938" y="1428750"/>
            <a:ext cx="3000375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5"/>
            <a:ext cx="9061450" cy="671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57188" y="2000250"/>
            <a:ext cx="3143250" cy="357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7188" y="2500313"/>
            <a:ext cx="7786687" cy="1000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000250"/>
            <a:ext cx="8215313" cy="367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타입 별 클래스 작성</a:t>
            </a:r>
          </a:p>
        </p:txBody>
      </p:sp>
      <p:sp>
        <p:nvSpPr>
          <p:cNvPr id="593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Before Advice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After Returning Advice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After Throwing Advice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After Advcie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Around Advice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Before Advice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0419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4363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@Before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어노테이션을 사용한다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2428875"/>
            <a:ext cx="7980363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928688" y="3214688"/>
            <a:ext cx="7929562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0422" name="TextBox 6"/>
          <p:cNvSpPr txBox="1">
            <a:spLocks noChangeArrowheads="1"/>
          </p:cNvSpPr>
          <p:nvPr/>
        </p:nvSpPr>
        <p:spPr bwMode="auto">
          <a:xfrm>
            <a:off x="500063" y="4929188"/>
            <a:ext cx="8358187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/>
              <a:t>@Before </a:t>
            </a:r>
            <a:r>
              <a:rPr kumimoji="0" lang="ko-KR" altLang="en-US"/>
              <a:t>어노테이션 값으로는 </a:t>
            </a:r>
            <a:r>
              <a:rPr kumimoji="0" lang="en-US" altLang="ko-KR"/>
              <a:t>AspectJ</a:t>
            </a:r>
            <a:r>
              <a:rPr kumimoji="0" lang="ko-KR" altLang="en-US"/>
              <a:t>의</a:t>
            </a:r>
            <a:r>
              <a:rPr kumimoji="0" lang="en-US" altLang="ko-KR"/>
              <a:t> Pointcut </a:t>
            </a:r>
            <a:r>
              <a:rPr kumimoji="0" lang="ko-KR" altLang="en-US"/>
              <a:t>표현식이나 </a:t>
            </a:r>
            <a:endParaRPr kumimoji="0" lang="en-US" altLang="ko-KR"/>
          </a:p>
          <a:p>
            <a:r>
              <a:rPr kumimoji="0" lang="en-US" altLang="ko-KR"/>
              <a:t>@PointCut </a:t>
            </a:r>
            <a:r>
              <a:rPr kumimoji="0" lang="ko-KR" altLang="en-US"/>
              <a:t>어노테이션이 적용된 메서드이름이 올 수 있다</a:t>
            </a:r>
            <a:r>
              <a:rPr kumimoji="0" lang="en-US" altLang="ko-KR"/>
              <a:t>.</a:t>
            </a:r>
          </a:p>
          <a:p>
            <a:endParaRPr kumimoji="0" lang="en-US" altLang="ko-KR"/>
          </a:p>
          <a:p>
            <a:r>
              <a:rPr kumimoji="0" lang="en-US" altLang="ko-KR"/>
              <a:t>Befor Advice </a:t>
            </a:r>
            <a:r>
              <a:rPr kumimoji="0" lang="ko-KR" altLang="en-US"/>
              <a:t>구현 메서드는 </a:t>
            </a:r>
            <a:r>
              <a:rPr kumimoji="0" lang="en-US" altLang="ko-KR"/>
              <a:t>madvirus.spring.chap05 </a:t>
            </a:r>
            <a:r>
              <a:rPr kumimoji="0" lang="ko-KR" altLang="en-US"/>
              <a:t>패키지 또는 그 하위에 있는 모든 </a:t>
            </a:r>
            <a:r>
              <a:rPr kumimoji="0" lang="en-US" altLang="ko-KR"/>
              <a:t>public </a:t>
            </a:r>
            <a:r>
              <a:rPr kumimoji="0" lang="ko-KR" altLang="en-US"/>
              <a:t>메서드가 호출되기 전에 호출된다</a:t>
            </a:r>
            <a:r>
              <a:rPr kumimoji="0" lang="en-US" altLang="ko-KR"/>
              <a:t>.</a:t>
            </a:r>
            <a:endParaRPr kumimoji="0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After Returning Advice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144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4363"/>
          </a:xfrm>
        </p:spPr>
        <p:txBody>
          <a:bodyPr/>
          <a:lstStyle/>
          <a:p>
            <a:pPr eaLnBrk="1" hangingPunct="1"/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@AfterReturning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어노테이션을 구현 메서드에 적용</a:t>
            </a:r>
            <a:endParaRPr lang="en-US" altLang="ko-KR" sz="240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286000"/>
            <a:ext cx="8929687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 smtClean="0">
                <a:latin typeface="휴먼모음T" pitchFamily="18" charset="-127"/>
                <a:ea typeface="휴먼모음T" pitchFamily="18" charset="-127"/>
              </a:rPr>
              <a:t>대상 객체가 리턴 한 값을 사용 하고자 할 때</a:t>
            </a:r>
          </a:p>
        </p:txBody>
      </p:sp>
      <p:pic>
        <p:nvPicPr>
          <p:cNvPr id="6246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571625"/>
            <a:ext cx="81629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571750" y="2928938"/>
            <a:ext cx="2357438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200" smtClean="0">
                <a:latin typeface="휴먼모음T" pitchFamily="18" charset="-127"/>
                <a:ea typeface="휴먼모음T" pitchFamily="18" charset="-127"/>
              </a:rPr>
              <a:t>대상객체의 반환 값이 특정 타입인 경우에 한해서 메서드를 실행</a:t>
            </a:r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75" y="1714500"/>
            <a:ext cx="887888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214688" y="3000375"/>
            <a:ext cx="142875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대상 객체 및 호출되는 메서드의 정보가 필요한 경우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3" y="1643063"/>
            <a:ext cx="8951912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286125" y="2857500"/>
            <a:ext cx="200025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After Throwing Advice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5539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ko-KR" sz="2800" smtClean="0">
                <a:latin typeface="휴먼모음T" pitchFamily="18" charset="-127"/>
                <a:ea typeface="휴먼모음T" pitchFamily="18" charset="-127"/>
              </a:rPr>
              <a:t>@AfterThrowing </a:t>
            </a:r>
            <a:r>
              <a:rPr lang="ko-KR" altLang="en-US" sz="2800" smtClean="0">
                <a:latin typeface="휴먼모음T" pitchFamily="18" charset="-127"/>
                <a:ea typeface="휴먼모음T" pitchFamily="18" charset="-127"/>
              </a:rPr>
              <a:t>어노테이션 사용</a:t>
            </a: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2428875"/>
            <a:ext cx="89789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71500" y="2857500"/>
            <a:ext cx="1643063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algn="l"/>
            <a:fld id="{F604F27D-47A2-4802-A852-FDAAD73A34AD}" type="slidenum">
              <a:rPr lang="en-US" altLang="ko-KR" smtClean="0">
                <a:latin typeface="휴먼모음T" pitchFamily="18" charset="-127"/>
                <a:ea typeface="휴먼모음T" pitchFamily="18" charset="-127"/>
              </a:rPr>
              <a:pPr algn="l"/>
              <a:t>16</a:t>
            </a:fld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필수 라이브러리</a:t>
            </a: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714375" y="2000250"/>
            <a:ext cx="7572375" cy="1643063"/>
            <a:chOff x="714375" y="2000250"/>
            <a:chExt cx="7572375" cy="1643063"/>
          </a:xfrm>
        </p:grpSpPr>
        <p:pic>
          <p:nvPicPr>
            <p:cNvPr id="1843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75" y="2000250"/>
              <a:ext cx="7572375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85938" y="2857500"/>
              <a:ext cx="3286125" cy="785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200" smtClean="0">
                <a:latin typeface="휴먼모음T" pitchFamily="18" charset="-127"/>
                <a:ea typeface="휴먼모음T" pitchFamily="18" charset="-127"/>
              </a:rPr>
              <a:t>대상객체의 메서드가 발생시킨 예외에 접근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643063"/>
            <a:ext cx="8990013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428750" y="2500313"/>
            <a:ext cx="1357313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14688" y="2714625"/>
            <a:ext cx="1357312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특정 타입의 예외에 대해서만 처리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785938"/>
            <a:ext cx="8548688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214688" y="2786063"/>
            <a:ext cx="2500312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Autofit/>
          </a:bodyPr>
          <a:lstStyle/>
          <a:p>
            <a:pPr eaLnBrk="1" hangingPunct="1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대상 객체 및 호출 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메서드에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대한 정보가 필요한 경우</a:t>
            </a:r>
          </a:p>
        </p:txBody>
      </p:sp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500188"/>
            <a:ext cx="8864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214688" y="2643188"/>
            <a:ext cx="2000250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After Advice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9635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7238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@After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 사용</a:t>
            </a:r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357438"/>
            <a:ext cx="8748712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4572000"/>
            <a:ext cx="83693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571500" y="3143250"/>
            <a:ext cx="857250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29000" y="5500688"/>
            <a:ext cx="2214563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296862" y="-71438"/>
            <a:ext cx="6489715" cy="9286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Around Advice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의 사용 예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88"/>
            <a:ext cx="9123363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28625" y="2143125"/>
            <a:ext cx="7429500" cy="357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86188" y="2786063"/>
            <a:ext cx="2786062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86188" y="4286250"/>
            <a:ext cx="2786062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z="2800" dirty="0" smtClean="0">
                <a:latin typeface="휴먼모음T" pitchFamily="18" charset="-127"/>
                <a:ea typeface="휴먼모음T" pitchFamily="18" charset="-127"/>
              </a:rPr>
              <a:t>@</a:t>
            </a:r>
            <a:r>
              <a:rPr lang="en-US" altLang="ko-KR" sz="2800" dirty="0" err="1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en-US" altLang="ko-KR" sz="28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800" dirty="0" err="1" smtClean="0">
                <a:latin typeface="휴먼모음T" pitchFamily="18" charset="-127"/>
                <a:ea typeface="휴먼모음T" pitchFamily="18" charset="-127"/>
              </a:rPr>
              <a:t>어노테이션을</a:t>
            </a:r>
            <a:r>
              <a:rPr lang="ko-KR" altLang="en-US" sz="28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이용한</a:t>
            </a:r>
            <a:r>
              <a:rPr lang="ko-KR" altLang="en-US" sz="28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800" dirty="0" err="1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z="2800" dirty="0" smtClean="0">
                <a:latin typeface="휴먼모음T" pitchFamily="18" charset="-127"/>
                <a:ea typeface="휴먼모음T" pitchFamily="18" charset="-127"/>
              </a:rPr>
              <a:t>설정</a:t>
            </a:r>
          </a:p>
        </p:txBody>
      </p:sp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75"/>
            <a:ext cx="9144000" cy="23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357188" y="2714625"/>
            <a:ext cx="8572500" cy="100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4375" y="3857625"/>
            <a:ext cx="8143875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168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3071813"/>
            <a:ext cx="8643938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직선 연결선 10"/>
          <p:cNvCxnSpPr/>
          <p:nvPr/>
        </p:nvCxnSpPr>
        <p:spPr>
          <a:xfrm>
            <a:off x="0" y="2786063"/>
            <a:ext cx="90011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85813" y="3857625"/>
            <a:ext cx="7929562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85938" y="4071938"/>
            <a:ext cx="2928937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1690" name="TextBox 12"/>
          <p:cNvSpPr txBox="1">
            <a:spLocks noChangeArrowheads="1"/>
          </p:cNvSpPr>
          <p:nvPr/>
        </p:nvSpPr>
        <p:spPr bwMode="auto">
          <a:xfrm>
            <a:off x="2071688" y="5357813"/>
            <a:ext cx="65722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Pointcut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어노테이션이 적용된 메소드는 리턴값이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void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여야 하고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메소드 몸체에 코드를 갖지 않으며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 코드를 가져도 의미가 없다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rot="16200000" flipV="1">
            <a:off x="3464719" y="4679157"/>
            <a:ext cx="1143000" cy="500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@Pointcut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의 참조</a:t>
            </a:r>
          </a:p>
        </p:txBody>
      </p:sp>
      <p:sp>
        <p:nvSpPr>
          <p:cNvPr id="7270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같은 클래스에서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메서드 이름만 입력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같은 패키지에서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클래스이름</a:t>
            </a:r>
            <a:r>
              <a:rPr lang="en-US" altLang="ko-KR" smtClean="0"/>
              <a:t>.</a:t>
            </a:r>
            <a:r>
              <a:rPr lang="ko-KR" altLang="en-US" smtClean="0"/>
              <a:t>메서드이름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다른 패키지에서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완전한클래스이름</a:t>
            </a:r>
            <a:r>
              <a:rPr lang="en-US" altLang="ko-KR" smtClean="0"/>
              <a:t>.</a:t>
            </a:r>
            <a:r>
              <a:rPr lang="ko-KR" altLang="en-US" smtClean="0"/>
              <a:t>메서드이름</a:t>
            </a:r>
            <a:endParaRPr lang="en-US" altLang="ko-KR" smtClean="0"/>
          </a:p>
          <a:p>
            <a:pPr lvl="1" eaLnBrk="1" hangingPunct="1"/>
            <a:endParaRPr lang="en-US" altLang="ko-KR" smtClean="0"/>
          </a:p>
          <a:p>
            <a:pPr lvl="1" eaLnBrk="1" hangingPunct="1">
              <a:buFontTx/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85750"/>
            <a:ext cx="82867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14688"/>
            <a:ext cx="9144000" cy="311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직선 연결선 7"/>
          <p:cNvCxnSpPr/>
          <p:nvPr/>
        </p:nvCxnSpPr>
        <p:spPr>
          <a:xfrm>
            <a:off x="0" y="2928938"/>
            <a:ext cx="8929688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JointPoint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사용</a:t>
            </a:r>
          </a:p>
        </p:txBody>
      </p:sp>
      <p:sp>
        <p:nvSpPr>
          <p:cNvPr id="7475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000" smtClean="0"/>
              <a:t>Around Advice</a:t>
            </a:r>
            <a:r>
              <a:rPr lang="ko-KR" altLang="en-US" sz="2000" smtClean="0"/>
              <a:t>를 제외한 나머지 </a:t>
            </a:r>
            <a:r>
              <a:rPr lang="en-US" altLang="ko-KR" sz="2000" smtClean="0"/>
              <a:t>Advice </a:t>
            </a:r>
            <a:r>
              <a:rPr lang="ko-KR" altLang="en-US" sz="2000" smtClean="0"/>
              <a:t>타입을 구현한 메서드는 </a:t>
            </a:r>
            <a:r>
              <a:rPr lang="en-US" altLang="ko-KR" sz="2000" smtClean="0"/>
              <a:t>JoinPoint </a:t>
            </a:r>
            <a:r>
              <a:rPr lang="ko-KR" altLang="en-US" sz="2000" smtClean="0"/>
              <a:t>객체를 선택적으로 전달 받을 수 있다</a:t>
            </a:r>
            <a:r>
              <a:rPr lang="en-US" altLang="ko-KR" sz="2000" smtClean="0"/>
              <a:t>.</a:t>
            </a:r>
          </a:p>
          <a:p>
            <a:pPr eaLnBrk="1" hangingPunct="1">
              <a:buFontTx/>
              <a:buNone/>
            </a:pPr>
            <a:endParaRPr lang="ko-KR" altLang="en-US" sz="2000" smtClean="0"/>
          </a:p>
        </p:txBody>
      </p:sp>
      <p:pic>
        <p:nvPicPr>
          <p:cNvPr id="747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3214688"/>
            <a:ext cx="7834313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571875" y="3286125"/>
            <a:ext cx="4214813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4758" name="TextBox 5"/>
          <p:cNvSpPr txBox="1">
            <a:spLocks noChangeArrowheads="1"/>
          </p:cNvSpPr>
          <p:nvPr/>
        </p:nvSpPr>
        <p:spPr bwMode="auto">
          <a:xfrm>
            <a:off x="3571875" y="4643438"/>
            <a:ext cx="43576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JoinPoint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를 첫 번째 매개변수로 받아야 한다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그렇지 않으면 예외를 발생시킨다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5715000" y="3643313"/>
            <a:ext cx="1285875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JoinPoint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의 메소드</a:t>
            </a:r>
          </a:p>
        </p:txBody>
      </p:sp>
      <p:sp>
        <p:nvSpPr>
          <p:cNvPr id="7577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Signature getSinature()</a:t>
            </a:r>
          </a:p>
          <a:p>
            <a:pPr lvl="2"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호출되는 메서드의 정보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Obejct getTarget()</a:t>
            </a:r>
          </a:p>
          <a:p>
            <a:pPr lvl="2"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대상 객체를 반환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Object[] getArgs()</a:t>
            </a:r>
          </a:p>
          <a:p>
            <a:pPr lvl="2"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파라미터 목록을반환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5873E0-4C9E-48E3-BD5F-B6A7B998CE0B}" type="slidenum">
              <a:rPr lang="en-US" altLang="ko-KR" smtClean="0">
                <a:latin typeface="굴림" charset="-127"/>
                <a:ea typeface="굴림" charset="-127"/>
              </a:rPr>
              <a:pPr/>
              <a:t>17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</a:t>
            </a:r>
          </a:p>
        </p:txBody>
      </p:sp>
      <p:pic>
        <p:nvPicPr>
          <p:cNvPr id="19460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331913" y="1341438"/>
            <a:ext cx="6119812" cy="39592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Signature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의 메서드</a:t>
            </a:r>
          </a:p>
        </p:txBody>
      </p:sp>
      <p:sp>
        <p:nvSpPr>
          <p:cNvPr id="7680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String getName()</a:t>
            </a:r>
          </a:p>
          <a:p>
            <a:pPr lvl="2"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메서드 이름을 반환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String toLongString()</a:t>
            </a:r>
          </a:p>
          <a:p>
            <a:pPr lvl="2"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메서드의 리턴타입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파라메터 타입의 정보를 반환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String toShortString()</a:t>
            </a:r>
          </a:p>
          <a:p>
            <a:pPr lvl="2"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메서의 이름을 반환</a:t>
            </a:r>
          </a:p>
          <a:p>
            <a:pPr eaLnBrk="1" hangingPunct="1"/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타입을 이용한 파라미터 접근</a:t>
            </a:r>
          </a:p>
        </p:txBody>
      </p:sp>
      <p:sp>
        <p:nvSpPr>
          <p:cNvPr id="77827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28675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ko-KR" sz="2800" smtClean="0">
                <a:latin typeface="휴먼모음T" pitchFamily="18" charset="-127"/>
                <a:ea typeface="휴먼모음T" pitchFamily="18" charset="-127"/>
              </a:rPr>
              <a:t>JoinPoint</a:t>
            </a:r>
            <a:r>
              <a:rPr lang="ko-KR" altLang="en-US" sz="2800" smtClean="0">
                <a:latin typeface="휴먼모음T" pitchFamily="18" charset="-127"/>
                <a:ea typeface="휴먼모음T" pitchFamily="18" charset="-127"/>
              </a:rPr>
              <a:t>를 사용하지 않고 </a:t>
            </a:r>
            <a:r>
              <a:rPr lang="en-US" altLang="ko-KR" sz="2800" smtClean="0">
                <a:latin typeface="휴먼모음T" pitchFamily="18" charset="-127"/>
                <a:ea typeface="휴먼모음T" pitchFamily="18" charset="-127"/>
              </a:rPr>
              <a:t>Advice </a:t>
            </a:r>
            <a:r>
              <a:rPr lang="ko-KR" altLang="en-US" sz="2800" smtClean="0">
                <a:latin typeface="휴먼모음T" pitchFamily="18" charset="-127"/>
                <a:ea typeface="휴먼모음T" pitchFamily="18" charset="-127"/>
              </a:rPr>
              <a:t>메서드에서 직접 파라미터 이용해서 메서드 호출시 사용된 인자에 접근할 수 있다</a:t>
            </a:r>
            <a:r>
              <a:rPr lang="en-US" altLang="ko-KR" sz="280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80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7828" name="TextBox 4"/>
          <p:cNvSpPr txBox="1">
            <a:spLocks noChangeArrowheads="1"/>
          </p:cNvSpPr>
          <p:nvPr/>
        </p:nvSpPr>
        <p:spPr bwMode="auto">
          <a:xfrm>
            <a:off x="428625" y="3714750"/>
            <a:ext cx="83581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맑은 고딕" pitchFamily="50" charset="-127"/>
              <a:buAutoNum type="arabicPeriod"/>
            </a:pPr>
            <a:r>
              <a:rPr kumimoji="0" lang="en-US" altLang="ko-KR"/>
              <a:t>Advice </a:t>
            </a:r>
            <a:r>
              <a:rPr kumimoji="0" lang="ko-KR" altLang="en-US"/>
              <a:t>구현 메서드에 인자를 전달 받을 파라미터를 명시한다</a:t>
            </a:r>
            <a:r>
              <a:rPr kumimoji="0" lang="en-US" altLang="ko-KR"/>
              <a:t>.</a:t>
            </a:r>
          </a:p>
          <a:p>
            <a:pPr marL="342900" indent="-342900">
              <a:buFont typeface="맑은 고딕" pitchFamily="50" charset="-127"/>
              <a:buAutoNum type="arabicPeriod"/>
            </a:pPr>
            <a:r>
              <a:rPr kumimoji="0" lang="en-US" altLang="ko-KR"/>
              <a:t>Pointcut </a:t>
            </a:r>
            <a:r>
              <a:rPr kumimoji="0" lang="ko-KR" altLang="en-US"/>
              <a:t>표현식에서 </a:t>
            </a:r>
            <a:r>
              <a:rPr kumimoji="0" lang="en-US" altLang="ko-KR"/>
              <a:t>args() </a:t>
            </a:r>
            <a:r>
              <a:rPr kumimoji="0" lang="ko-KR" altLang="en-US"/>
              <a:t>명시자를 사용해서 인자 목록을 지정한다</a:t>
            </a:r>
            <a:r>
              <a:rPr kumimoji="0" lang="en-US" altLang="ko-KR"/>
              <a:t>.</a:t>
            </a:r>
            <a:endParaRPr kumimoji="0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2285992"/>
            <a:ext cx="7705725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3786188" y="2857500"/>
            <a:ext cx="38576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8852" name="직사각형 6"/>
          <p:cNvSpPr>
            <a:spLocks noChangeArrowheads="1"/>
          </p:cNvSpPr>
          <p:nvPr/>
        </p:nvSpPr>
        <p:spPr bwMode="auto">
          <a:xfrm>
            <a:off x="428596" y="1319200"/>
            <a:ext cx="73580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0" lang="en-US" altLang="ko-KR" sz="2000" b="1" dirty="0"/>
              <a:t>Advice </a:t>
            </a:r>
            <a:r>
              <a:rPr kumimoji="0" lang="ko-KR" altLang="en-US" sz="2000" b="1" dirty="0"/>
              <a:t>구현 </a:t>
            </a:r>
            <a:r>
              <a:rPr kumimoji="0" lang="ko-KR" altLang="en-US" sz="2000" b="1" dirty="0" err="1"/>
              <a:t>메서드에</a:t>
            </a:r>
            <a:r>
              <a:rPr kumimoji="0" lang="ko-KR" altLang="en-US" sz="2000" b="1" dirty="0"/>
              <a:t> 인자를 전달 받을 </a:t>
            </a:r>
            <a:r>
              <a:rPr kumimoji="0" lang="ko-KR" altLang="en-US" sz="2000" b="1" dirty="0" err="1"/>
              <a:t>파라미터를</a:t>
            </a:r>
            <a:r>
              <a:rPr kumimoji="0" lang="ko-KR" altLang="en-US" sz="2000" b="1" dirty="0"/>
              <a:t> 명시한다</a:t>
            </a:r>
            <a:r>
              <a:rPr kumimoji="0" lang="en-US" altLang="ko-KR" sz="2000" b="1" dirty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직사각형 3"/>
          <p:cNvSpPr>
            <a:spLocks noChangeArrowheads="1"/>
          </p:cNvSpPr>
          <p:nvPr/>
        </p:nvSpPr>
        <p:spPr bwMode="auto">
          <a:xfrm>
            <a:off x="714375" y="1285875"/>
            <a:ext cx="8215313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0" lang="en-US" altLang="ko-KR" sz="2000" b="1">
                <a:latin typeface="맑은 고딕" pitchFamily="50" charset="-127"/>
                <a:ea typeface="맑은 고딕" pitchFamily="50" charset="-127"/>
              </a:rPr>
              <a:t>Pointcut </a:t>
            </a:r>
            <a:r>
              <a:rPr kumimoji="0" lang="ko-KR" altLang="en-US" sz="2000" b="1">
                <a:latin typeface="맑은 고딕" pitchFamily="50" charset="-127"/>
                <a:ea typeface="맑은 고딕" pitchFamily="50" charset="-127"/>
              </a:rPr>
              <a:t>표현식에서 </a:t>
            </a:r>
            <a:r>
              <a:rPr kumimoji="0" lang="en-US" altLang="ko-KR" sz="2000" b="1">
                <a:latin typeface="맑은 고딕" pitchFamily="50" charset="-127"/>
                <a:ea typeface="맑은 고딕" pitchFamily="50" charset="-127"/>
              </a:rPr>
              <a:t>args() </a:t>
            </a:r>
            <a:r>
              <a:rPr kumimoji="0" lang="ko-KR" altLang="en-US" sz="2000" b="1">
                <a:latin typeface="맑은 고딕" pitchFamily="50" charset="-127"/>
                <a:ea typeface="맑은 고딕" pitchFamily="50" charset="-127"/>
              </a:rPr>
              <a:t>명시자를 사용해서 인자 목록을 지정한다</a:t>
            </a:r>
            <a:r>
              <a:rPr kumimoji="0" lang="en-US" altLang="ko-KR" sz="2000" b="1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2000250"/>
            <a:ext cx="8999537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714625" y="3429000"/>
            <a:ext cx="2286000" cy="357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857375"/>
            <a:ext cx="8358187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TextBox 4"/>
          <p:cNvSpPr txBox="1">
            <a:spLocks noChangeArrowheads="1"/>
          </p:cNvSpPr>
          <p:nvPr/>
        </p:nvSpPr>
        <p:spPr bwMode="auto">
          <a:xfrm>
            <a:off x="684213" y="981075"/>
            <a:ext cx="6715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2800">
                <a:latin typeface="맑은 고딕" pitchFamily="50" charset="-127"/>
                <a:ea typeface="맑은 고딕" pitchFamily="50" charset="-127"/>
              </a:rPr>
              <a:t>Advice</a:t>
            </a:r>
            <a:r>
              <a:rPr kumimoji="0" lang="ko-KR" altLang="en-US" sz="2800">
                <a:latin typeface="맑은 고딕" pitchFamily="50" charset="-127"/>
                <a:ea typeface="맑은 고딕" pitchFamily="50" charset="-127"/>
              </a:rPr>
              <a:t>가 적용될 메서드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57563" y="2286000"/>
            <a:ext cx="485775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args()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명시자의 타입과 다를 때</a:t>
            </a: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643063"/>
            <a:ext cx="8156575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215063" y="2000250"/>
            <a:ext cx="1928812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925" name="TextBox 5"/>
          <p:cNvSpPr txBox="1">
            <a:spLocks noChangeArrowheads="1"/>
          </p:cNvSpPr>
          <p:nvPr/>
        </p:nvSpPr>
        <p:spPr bwMode="auto">
          <a:xfrm>
            <a:off x="428625" y="3714750"/>
            <a:ext cx="80724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메서드 선언에 사용된 객체의 타입이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args()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명시자의 타입과 다르다 하더라도 실제로 메서드에 전달되는 인자의 타입이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args()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에서 지정한 것과 동일하다면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Advice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가 적용된다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5072063"/>
            <a:ext cx="8358187" cy="118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071563"/>
            <a:ext cx="8755062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7" name="TextBox 4"/>
          <p:cNvSpPr txBox="1">
            <a:spLocks noChangeArrowheads="1"/>
          </p:cNvSpPr>
          <p:nvPr/>
        </p:nvSpPr>
        <p:spPr bwMode="auto">
          <a:xfrm>
            <a:off x="285750" y="3714750"/>
            <a:ext cx="80724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@Apect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어노테이션을 사용하는 경우에는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Pointcut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표현식에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args()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명시자를 사용한다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14625" y="1857375"/>
            <a:ext cx="3500438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인자의 이름 매핑 처리</a:t>
            </a:r>
          </a:p>
        </p:txBody>
      </p:sp>
      <p:pic>
        <p:nvPicPr>
          <p:cNvPr id="839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000250"/>
            <a:ext cx="84931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857875" y="2643188"/>
            <a:ext cx="2643188" cy="21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3973" name="TextBox 5"/>
          <p:cNvSpPr txBox="1">
            <a:spLocks noChangeArrowheads="1"/>
          </p:cNvSpPr>
          <p:nvPr/>
        </p:nvSpPr>
        <p:spPr bwMode="auto">
          <a:xfrm>
            <a:off x="1143000" y="4143375"/>
            <a:ext cx="69294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argsNames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는 파라미티 이름을 순서대로 표시해서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Pointcut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표현식에서 사용된 이름이 몇번째 파라미터인지 검색할 수 있도록 한다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5179218" y="3107532"/>
            <a:ext cx="1357313" cy="857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13" y="214313"/>
            <a:ext cx="8704262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319838" y="1285875"/>
            <a:ext cx="10001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4996" name="TextBox 5"/>
          <p:cNvSpPr txBox="1">
            <a:spLocks noChangeArrowheads="1"/>
          </p:cNvSpPr>
          <p:nvPr/>
        </p:nvSpPr>
        <p:spPr bwMode="auto">
          <a:xfrm>
            <a:off x="604838" y="2857500"/>
            <a:ext cx="81438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첫 번째 파라미터의 타입이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JoinPoint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나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ProceedingJoinPoint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라면 첫번째 파라미터를 제외한 나머지 파라메터의 이름을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argsNames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 속성에 입력한다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>
            <a:stCxn id="5" idx="2"/>
          </p:cNvCxnSpPr>
          <p:nvPr/>
        </p:nvCxnSpPr>
        <p:spPr>
          <a:xfrm rot="5400000">
            <a:off x="5141118" y="1250157"/>
            <a:ext cx="1357313" cy="2000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" y="3929063"/>
            <a:ext cx="8824913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9" name="TextBox 10"/>
          <p:cNvSpPr txBox="1">
            <a:spLocks noChangeArrowheads="1"/>
          </p:cNvSpPr>
          <p:nvPr/>
        </p:nvSpPr>
        <p:spPr bwMode="auto">
          <a:xfrm>
            <a:off x="357188" y="5715000"/>
            <a:ext cx="85010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** Pointcut </a:t>
            </a:r>
            <a:r>
              <a:rPr kumimoji="0" lang="ko-KR" altLang="en-US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표현식에서 사용된 파라미터 개수와 실제 구현 메서드의  파라미터 개수가 다르다면 예외 발생</a:t>
            </a:r>
            <a:r>
              <a:rPr kumimoji="0" lang="en-US" altLang="ko-KR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AspectJ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Pointcut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표현식</a:t>
            </a:r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500188"/>
            <a:ext cx="8856663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TextBox 4"/>
          <p:cNvSpPr txBox="1">
            <a:spLocks noChangeArrowheads="1"/>
          </p:cNvSpPr>
          <p:nvPr/>
        </p:nvSpPr>
        <p:spPr bwMode="auto">
          <a:xfrm>
            <a:off x="785813" y="3786188"/>
            <a:ext cx="7747000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&lt;aop: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태그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를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이용하여 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Aspect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를 설정하는 경우 </a:t>
            </a:r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Execution 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명시자를 이용하여 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Advice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가 적용될 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를 설정함</a:t>
            </a:r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AspectJ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Pointcut</a:t>
            </a:r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를 명시할 수 있는 다양한 명시자를 제공하지만</a:t>
            </a:r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2000">
                <a:latin typeface="맑은 고딕" pitchFamily="50" charset="-127"/>
                <a:ea typeface="맑은 고딕" pitchFamily="50" charset="-127"/>
              </a:rPr>
              <a:t>스프링은 메서드 호출과 관련된 명시자 만을 지원함</a:t>
            </a:r>
            <a:r>
              <a:rPr kumimoji="0" lang="en-US" altLang="ko-KR" sz="20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179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75E904-1FEF-43C1-964D-5A90EC7CF9B7}" type="slidenum">
              <a:rPr lang="en-US" altLang="ko-KR" smtClean="0">
                <a:latin typeface="굴림" charset="-127"/>
                <a:ea typeface="굴림" charset="-127"/>
              </a:rPr>
              <a:pPr/>
              <a:t>18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</a:t>
            </a:r>
          </a:p>
        </p:txBody>
      </p:sp>
      <p:sp>
        <p:nvSpPr>
          <p:cNvPr id="20484" name="Rectangle 30"/>
          <p:cNvSpPr>
            <a:spLocks noChangeArrowheads="1"/>
          </p:cNvSpPr>
          <p:nvPr/>
        </p:nvSpPr>
        <p:spPr bwMode="gray">
          <a:xfrm>
            <a:off x="323850" y="1341438"/>
            <a:ext cx="8280400" cy="12001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- Spring Core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  </a:t>
            </a:r>
            <a:r>
              <a:rPr lang="ko-KR" altLang="en-US" sz="2400"/>
              <a:t>스프링의 근간이 되는 </a:t>
            </a:r>
            <a:r>
              <a:rPr lang="en-US" altLang="ko-KR" sz="2400"/>
              <a:t>IoC(</a:t>
            </a:r>
            <a:r>
              <a:rPr lang="ko-KR" altLang="en-US" sz="2400"/>
              <a:t>또는 </a:t>
            </a:r>
            <a:r>
              <a:rPr lang="en-US" altLang="ko-KR" sz="2400"/>
              <a:t>DI)</a:t>
            </a:r>
            <a:r>
              <a:rPr lang="ko-KR" altLang="en-US" sz="2400"/>
              <a:t>기능을 지원</a:t>
            </a:r>
            <a:r>
              <a:rPr lang="en-US" altLang="ko-KR" sz="2400"/>
              <a:t>,BeanFactory</a:t>
            </a:r>
            <a:r>
              <a:rPr lang="ko-KR" altLang="en-US" sz="2400"/>
              <a:t>를 기반으로 </a:t>
            </a:r>
            <a:r>
              <a:rPr lang="en-US" altLang="ko-KR" sz="2400"/>
              <a:t>Bean </a:t>
            </a:r>
            <a:r>
              <a:rPr lang="ko-KR" altLang="en-US" sz="2400"/>
              <a:t>클래스들을 제어할 수 있는 기능을 지원한다</a:t>
            </a:r>
            <a:r>
              <a:rPr lang="en-US" altLang="ko-KR" sz="2400"/>
              <a:t>.</a:t>
            </a:r>
          </a:p>
        </p:txBody>
      </p:sp>
      <p:sp>
        <p:nvSpPr>
          <p:cNvPr id="20485" name="Rectangle 30"/>
          <p:cNvSpPr>
            <a:spLocks noChangeArrowheads="1"/>
          </p:cNvSpPr>
          <p:nvPr/>
        </p:nvSpPr>
        <p:spPr bwMode="gray">
          <a:xfrm>
            <a:off x="323850" y="2836863"/>
            <a:ext cx="8280400" cy="12001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- Spring AOP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400"/>
              <a:t>스프링에 </a:t>
            </a:r>
            <a:r>
              <a:rPr lang="en-US" altLang="ko-KR" sz="2400"/>
              <a:t>Aspect Oriented Programming</a:t>
            </a:r>
            <a:r>
              <a:rPr lang="ko-KR" altLang="en-US" sz="2400"/>
              <a:t>을 지원하는 기능이다</a:t>
            </a:r>
            <a:r>
              <a:rPr lang="en-US" altLang="ko-KR" sz="2400"/>
              <a:t>. </a:t>
            </a:r>
            <a:r>
              <a:rPr lang="ko-KR" altLang="en-US" sz="2400"/>
              <a:t>이 기능은 </a:t>
            </a:r>
            <a:r>
              <a:rPr lang="en-US" altLang="ko-KR" sz="2400"/>
              <a:t>AOP Alliance </a:t>
            </a:r>
            <a:r>
              <a:rPr lang="ko-KR" altLang="en-US" sz="2400"/>
              <a:t>기반 하에서 개발되었다</a:t>
            </a:r>
            <a:r>
              <a:rPr lang="en-US" altLang="ko-KR" sz="2400"/>
              <a:t>.</a:t>
            </a:r>
          </a:p>
        </p:txBody>
      </p:sp>
      <p:sp>
        <p:nvSpPr>
          <p:cNvPr id="20486" name="Rectangle 30"/>
          <p:cNvSpPr>
            <a:spLocks noChangeArrowheads="1"/>
          </p:cNvSpPr>
          <p:nvPr/>
        </p:nvSpPr>
        <p:spPr bwMode="gray">
          <a:xfrm>
            <a:off x="323850" y="4235450"/>
            <a:ext cx="8280400" cy="1570038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- Spring ORM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  ORM(Object/ Relational Mapping)</a:t>
            </a:r>
            <a:r>
              <a:rPr lang="ko-KR" altLang="en-US" sz="2400"/>
              <a:t>기능을 제공하는 모듈이다</a:t>
            </a:r>
            <a:r>
              <a:rPr lang="en-US" altLang="ko-KR" sz="2400"/>
              <a:t>.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  ORM </a:t>
            </a:r>
            <a:r>
              <a:rPr lang="ko-KR" altLang="en-US" sz="2400"/>
              <a:t>프레임워크</a:t>
            </a:r>
            <a:r>
              <a:rPr lang="en-US" altLang="ko-KR" sz="2400"/>
              <a:t>(Hibernate, iBatis)</a:t>
            </a:r>
            <a:r>
              <a:rPr lang="ko-KR" altLang="en-US" sz="2400"/>
              <a:t>와 </a:t>
            </a:r>
            <a:r>
              <a:rPr lang="en-US" altLang="ko-KR" sz="2400"/>
              <a:t>JDO(Java Data Object)</a:t>
            </a:r>
            <a:r>
              <a:rPr lang="ko-KR" altLang="en-US" sz="2400"/>
              <a:t>를 지원한다</a:t>
            </a:r>
            <a:r>
              <a:rPr lang="en-US" altLang="ko-KR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Pointcut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명시자의 종류</a:t>
            </a:r>
          </a:p>
        </p:txBody>
      </p:sp>
      <p:sp>
        <p:nvSpPr>
          <p:cNvPr id="870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execution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within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bean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180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execution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8067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4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ko-KR" sz="2800" smtClean="0">
                <a:latin typeface="휴먼모음T" pitchFamily="18" charset="-127"/>
                <a:ea typeface="휴먼모음T" pitchFamily="18" charset="-127"/>
              </a:rPr>
              <a:t>Advice</a:t>
            </a:r>
            <a:r>
              <a:rPr lang="ko-KR" altLang="en-US" sz="2800" smtClean="0">
                <a:latin typeface="휴먼모음T" pitchFamily="18" charset="-127"/>
                <a:ea typeface="휴먼모음T" pitchFamily="18" charset="-127"/>
              </a:rPr>
              <a:t>를 적용할 때 메서드를 명시할 때 사용</a:t>
            </a:r>
          </a:p>
        </p:txBody>
      </p:sp>
      <p:sp>
        <p:nvSpPr>
          <p:cNvPr id="88068" name="TextBox 3"/>
          <p:cNvSpPr txBox="1">
            <a:spLocks noChangeArrowheads="1"/>
          </p:cNvSpPr>
          <p:nvPr/>
        </p:nvSpPr>
        <p:spPr bwMode="auto">
          <a:xfrm>
            <a:off x="500063" y="2286000"/>
            <a:ext cx="7215187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b="1"/>
              <a:t>형식 </a:t>
            </a:r>
            <a:r>
              <a:rPr kumimoji="0" lang="en-US" altLang="ko-KR" b="1"/>
              <a:t>: </a:t>
            </a:r>
          </a:p>
          <a:p>
            <a:r>
              <a:rPr kumimoji="0" lang="en-US" altLang="ko-KR" b="1"/>
              <a:t>execution(</a:t>
            </a:r>
            <a:r>
              <a:rPr kumimoji="0" lang="ko-KR" altLang="en-US" b="1"/>
              <a:t>접근명시자</a:t>
            </a:r>
            <a:r>
              <a:rPr kumimoji="0" lang="en-US" altLang="ko-KR" b="1"/>
              <a:t> </a:t>
            </a:r>
            <a:r>
              <a:rPr kumimoji="0" lang="ko-KR" altLang="en-US" b="1"/>
              <a:t>리턴타입 클래스이름</a:t>
            </a:r>
            <a:r>
              <a:rPr kumimoji="0" lang="en-US" altLang="ko-KR" b="1"/>
              <a:t>?</a:t>
            </a:r>
            <a:r>
              <a:rPr kumimoji="0" lang="ko-KR" altLang="en-US" b="1"/>
              <a:t>메소드이름</a:t>
            </a:r>
            <a:r>
              <a:rPr kumimoji="0" lang="en-US" altLang="ko-KR" b="1"/>
              <a:t>(</a:t>
            </a:r>
            <a:r>
              <a:rPr kumimoji="0" lang="ko-KR" altLang="en-US" b="1"/>
              <a:t>파라미터</a:t>
            </a:r>
            <a:r>
              <a:rPr kumimoji="0" lang="en-US" altLang="ko-KR" b="1"/>
              <a:t>)</a:t>
            </a:r>
            <a:endParaRPr kumimoji="0" lang="ko-KR" altLang="en-US" b="1"/>
          </a:p>
        </p:txBody>
      </p:sp>
      <p:sp>
        <p:nvSpPr>
          <p:cNvPr id="88069" name="TextBox 4"/>
          <p:cNvSpPr txBox="1">
            <a:spLocks noChangeArrowheads="1"/>
          </p:cNvSpPr>
          <p:nvPr/>
        </p:nvSpPr>
        <p:spPr bwMode="auto">
          <a:xfrm>
            <a:off x="500063" y="3286125"/>
            <a:ext cx="7215187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맑은 고딕" pitchFamily="50" charset="-127"/>
              <a:buAutoNum type="arabicPeriod"/>
            </a:pPr>
            <a:r>
              <a:rPr kumimoji="0" lang="ko-KR" altLang="en-US" b="1"/>
              <a:t>접근명시자 패턴은 생략 가능</a:t>
            </a:r>
            <a:endParaRPr kumimoji="0" lang="en-US" altLang="ko-KR" b="1"/>
          </a:p>
          <a:p>
            <a:pPr marL="342900" indent="-342900">
              <a:buFont typeface="맑은 고딕" pitchFamily="50" charset="-127"/>
              <a:buAutoNum type="arabicPeriod"/>
            </a:pPr>
            <a:r>
              <a:rPr kumimoji="0" lang="ko-KR" altLang="en-US" b="1"/>
              <a:t>각 패턴은 </a:t>
            </a:r>
            <a:r>
              <a:rPr kumimoji="0" lang="en-US" altLang="ko-KR" b="1"/>
              <a:t>*</a:t>
            </a:r>
            <a:r>
              <a:rPr kumimoji="0" lang="ko-KR" altLang="en-US" b="1"/>
              <a:t>을</a:t>
            </a:r>
            <a:r>
              <a:rPr kumimoji="0" lang="en-US" altLang="ko-KR" b="1"/>
              <a:t> </a:t>
            </a:r>
            <a:r>
              <a:rPr kumimoji="0" lang="ko-KR" altLang="en-US" b="1"/>
              <a:t>사용하여 모든 값을 표현할 수 있다</a:t>
            </a:r>
            <a:r>
              <a:rPr kumimoji="0" lang="en-US" altLang="ko-KR" b="1"/>
              <a:t>.</a:t>
            </a:r>
          </a:p>
          <a:p>
            <a:pPr marL="342900" indent="-342900">
              <a:buFont typeface="맑은 고딕" pitchFamily="50" charset="-127"/>
              <a:buAutoNum type="arabicPeriod"/>
            </a:pPr>
            <a:r>
              <a:rPr kumimoji="0" lang="en-US" altLang="ko-KR" b="1"/>
              <a:t>..</a:t>
            </a:r>
            <a:r>
              <a:rPr kumimoji="0" lang="ko-KR" altLang="en-US" b="1"/>
              <a:t>을</a:t>
            </a:r>
            <a:r>
              <a:rPr kumimoji="0" lang="en-US" altLang="ko-KR" b="1"/>
              <a:t> </a:t>
            </a:r>
            <a:r>
              <a:rPr kumimoji="0" lang="ko-KR" altLang="en-US" b="1"/>
              <a:t>이용하여 </a:t>
            </a:r>
            <a:r>
              <a:rPr kumimoji="0" lang="en-US" altLang="ko-KR" b="1"/>
              <a:t>0</a:t>
            </a:r>
            <a:r>
              <a:rPr kumimoji="0" lang="ko-KR" altLang="en-US" b="1"/>
              <a:t>개 이상이라는 의미를 표현한다</a:t>
            </a:r>
            <a:r>
              <a:rPr kumimoji="0" lang="en-US" altLang="ko-KR" b="1"/>
              <a:t>.</a:t>
            </a:r>
            <a:endParaRPr kumimoji="0" lang="ko-KR" altLang="en-US" b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181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z="3600" smtClean="0">
                <a:latin typeface="휴먼모음T" pitchFamily="18" charset="-127"/>
                <a:ea typeface="휴먼모음T" pitchFamily="18" charset="-127"/>
              </a:rPr>
              <a:t>execution</a:t>
            </a:r>
            <a:r>
              <a:rPr lang="ko-KR" altLang="en-US" sz="3600" smtClean="0">
                <a:latin typeface="휴먼모음T" pitchFamily="18" charset="-127"/>
                <a:ea typeface="휴먼모음T" pitchFamily="18" charset="-127"/>
              </a:rPr>
              <a:t>의 사용 예</a:t>
            </a:r>
          </a:p>
        </p:txBody>
      </p:sp>
      <p:sp>
        <p:nvSpPr>
          <p:cNvPr id="89091" name="내용 개체 틀 2"/>
          <p:cNvSpPr>
            <a:spLocks noGrp="1"/>
          </p:cNvSpPr>
          <p:nvPr>
            <p:ph idx="1"/>
          </p:nvPr>
        </p:nvSpPr>
        <p:spPr>
          <a:xfrm>
            <a:off x="71438" y="1600200"/>
            <a:ext cx="8929687" cy="4525963"/>
          </a:xfrm>
        </p:spPr>
        <p:txBody>
          <a:bodyPr/>
          <a:lstStyle/>
          <a:p>
            <a:pPr eaLnBrk="1" hangingPunct="1"/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execution(* madvirus.spring.chap05.*.*())</a:t>
            </a:r>
          </a:p>
          <a:p>
            <a:pPr lvl="1" eaLnBrk="1" hangingPunct="1"/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madvirus.spring.chap05 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패키지의 파라미터가 없는 모든 메서드 호출</a:t>
            </a:r>
            <a:endParaRPr lang="en-US" altLang="ko-KR" sz="16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execution(* madvirus.spring.chap05..*.*(..))</a:t>
            </a:r>
          </a:p>
          <a:p>
            <a:pPr lvl="1" eaLnBrk="1" hangingPunct="1"/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madvirus.spring.chap05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패키지 및 하위 패키지에 있는 파라미터가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0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개 이상인 메서드</a:t>
            </a:r>
            <a:endParaRPr lang="en-US" altLang="ko-KR" sz="16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execution(Integer madvirus.spring.chap05..WriteArticleService.write(..))</a:t>
            </a:r>
          </a:p>
          <a:p>
            <a:pPr lvl="1" eaLnBrk="1" hangingPunct="1"/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리턴 타입이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Integer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인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WriteArticleService 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인터페이스의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write 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메서드 호출</a:t>
            </a:r>
            <a:endParaRPr lang="en-US" altLang="ko-KR" sz="16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execution(* get*(*))</a:t>
            </a:r>
          </a:p>
          <a:p>
            <a:pPr lvl="1" eaLnBrk="1" hangingPunct="1"/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이름이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get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으로 시작하고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개의 파라미터를 갖는 메서드 호출</a:t>
            </a:r>
            <a:endParaRPr lang="en-US" altLang="ko-KR" sz="16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execution(* get*(*,*))</a:t>
            </a:r>
          </a:p>
          <a:p>
            <a:pPr lvl="1" eaLnBrk="1" hangingPunct="1"/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이름이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get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으로 시작하고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개의 파라미터를 갖는 메서드 호출</a:t>
            </a:r>
            <a:endParaRPr lang="en-US" altLang="ko-KR" sz="16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execution(* read*(Integer, ..))</a:t>
            </a:r>
          </a:p>
          <a:p>
            <a:pPr lvl="1" eaLnBrk="1" hangingPunct="1"/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메서드 이름이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read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로 시작하고 첫 번째 파라미터 타입이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Integer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이며 </a:t>
            </a:r>
            <a:r>
              <a:rPr lang="en-US" altLang="ko-KR" sz="1600" smtClean="0"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1600" smtClean="0">
                <a:latin typeface="휴먼모음T" pitchFamily="18" charset="-127"/>
                <a:ea typeface="휴먼모음T" pitchFamily="18" charset="-127"/>
              </a:rPr>
              <a:t>개 이상의 파라미터를 갖는 메서드 호출</a:t>
            </a:r>
            <a:endParaRPr lang="en-US" altLang="ko-KR" sz="16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endParaRPr lang="en-US" altLang="ko-KR" sz="20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endParaRPr lang="en-US" altLang="ko-KR" sz="2000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endParaRPr lang="en-US" altLang="ko-KR" sz="2000" smtClean="0">
              <a:latin typeface="휴먼모음T" pitchFamily="18" charset="-127"/>
              <a:ea typeface="휴먼모음T" pitchFamily="18" charset="-127"/>
            </a:endParaRPr>
          </a:p>
          <a:p>
            <a:pPr lvl="1" eaLnBrk="1" hangingPunct="1"/>
            <a:endParaRPr lang="ko-KR" altLang="en-US" sz="160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182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z="3600" smtClean="0">
                <a:latin typeface="휴먼모음T" pitchFamily="18" charset="-127"/>
                <a:ea typeface="휴먼모음T" pitchFamily="18" charset="-127"/>
              </a:rPr>
              <a:t>within </a:t>
            </a:r>
            <a:r>
              <a:rPr lang="ko-KR" altLang="en-US" sz="3600" smtClean="0">
                <a:latin typeface="휴먼모음T" pitchFamily="18" charset="-127"/>
                <a:ea typeface="휴먼모음T" pitchFamily="18" charset="-127"/>
              </a:rPr>
              <a:t>명시자</a:t>
            </a:r>
          </a:p>
        </p:txBody>
      </p:sp>
      <p:sp>
        <p:nvSpPr>
          <p:cNvPr id="90115" name="내용 개체 틀 2"/>
          <p:cNvSpPr>
            <a:spLocks noGrp="1"/>
          </p:cNvSpPr>
          <p:nvPr>
            <p:ph idx="1"/>
          </p:nvPr>
        </p:nvSpPr>
        <p:spPr>
          <a:xfrm>
            <a:off x="285750" y="1143000"/>
            <a:ext cx="8229600" cy="857250"/>
          </a:xfrm>
        </p:spPr>
        <p:txBody>
          <a:bodyPr/>
          <a:lstStyle/>
          <a:p>
            <a:pPr eaLnBrk="1" hangingPunct="1"/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메서드가 아닌 특정 타입에 속하는 메서드를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으로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설정 할 때 사용</a:t>
            </a:r>
          </a:p>
        </p:txBody>
      </p:sp>
      <p:sp>
        <p:nvSpPr>
          <p:cNvPr id="90116" name="내용 개체 틀 2"/>
          <p:cNvSpPr txBox="1">
            <a:spLocks/>
          </p:cNvSpPr>
          <p:nvPr/>
        </p:nvSpPr>
        <p:spPr bwMode="auto">
          <a:xfrm>
            <a:off x="214313" y="2357438"/>
            <a:ext cx="87153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sz="2000" b="1"/>
              <a:t>within(madvirus.spring.chap05.board.service.WriteArticleService)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en-US" altLang="ko-KR" sz="2000"/>
              <a:t>WriteArticleService </a:t>
            </a:r>
            <a:r>
              <a:rPr kumimoji="0" lang="ko-KR" altLang="en-US" sz="2000"/>
              <a:t>인터페이스의 모든 메서드 호출</a:t>
            </a:r>
            <a:endParaRPr kumimoji="0" lang="en-US" altLang="ko-KR" sz="2000"/>
          </a:p>
          <a:p>
            <a:pPr marL="800100" lvl="1" indent="-342900">
              <a:spcBef>
                <a:spcPct val="20000"/>
              </a:spcBef>
            </a:pPr>
            <a:endParaRPr kumimoji="0" lang="en-US" altLang="ko-KR" sz="2000"/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sz="2000" b="1"/>
              <a:t>within(madvirus.spring.chap05.board.service.*)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en-US" altLang="ko-KR" sz="2000"/>
              <a:t>madvirus.spring.chap05.board.service </a:t>
            </a:r>
            <a:r>
              <a:rPr kumimoji="0" lang="ko-KR" altLang="en-US" sz="2000"/>
              <a:t>패키지에 있는 모드 메서드호출</a:t>
            </a:r>
            <a:endParaRPr kumimoji="0" lang="en-US" altLang="ko-KR" sz="2000"/>
          </a:p>
          <a:p>
            <a:pPr marL="800100" lvl="1" indent="-342900">
              <a:spcBef>
                <a:spcPct val="20000"/>
              </a:spcBef>
            </a:pPr>
            <a:endParaRPr kumimoji="0" lang="en-US" altLang="ko-KR" sz="2000"/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sz="2000" b="1"/>
              <a:t>within(madvirus.spring.chap05.board..*)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en-US" altLang="ko-KR" sz="2000"/>
              <a:t>madvirus.spring.chap05.board </a:t>
            </a:r>
            <a:r>
              <a:rPr kumimoji="0" lang="ko-KR" altLang="en-US" sz="2000"/>
              <a:t>패키지 및 하위 패키지에 있는 모든 메서드 호출</a:t>
            </a:r>
            <a:endParaRPr kumimoji="0" lang="en-US" altLang="ko-KR" sz="2000"/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0" lang="ko-KR" altLang="en-US" sz="20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183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/>
          <p:cNvSpPr>
            <a:spLocks noGrp="1"/>
          </p:cNvSpPr>
          <p:nvPr>
            <p:ph type="title"/>
          </p:nvPr>
        </p:nvSpPr>
        <p:spPr>
          <a:xfrm>
            <a:off x="323850" y="-26988"/>
            <a:ext cx="3257550" cy="939801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bean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명시자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1357313"/>
            <a:ext cx="8229600" cy="75723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스프링 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2.5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버전 </a:t>
            </a:r>
            <a:r>
              <a:rPr lang="ko-KR" altLang="en-US" sz="2000" dirty="0" err="1" smtClean="0">
                <a:latin typeface="휴먼모음T" pitchFamily="18" charset="-127"/>
                <a:ea typeface="휴먼모음T" pitchFamily="18" charset="-127"/>
              </a:rPr>
              <a:t>부터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추가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bean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이름을 이용하여 </a:t>
            </a:r>
            <a:r>
              <a:rPr lang="en-US" altLang="ko-KR" sz="2000" dirty="0" err="1" smtClean="0">
                <a:latin typeface="휴먼모음T" pitchFamily="18" charset="-127"/>
                <a:ea typeface="휴먼모음T" pitchFamily="18" charset="-127"/>
              </a:rPr>
              <a:t>Pointcut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를 정의</a:t>
            </a:r>
          </a:p>
        </p:txBody>
      </p:sp>
      <p:sp>
        <p:nvSpPr>
          <p:cNvPr id="91140" name="내용 개체 틀 2"/>
          <p:cNvSpPr txBox="1">
            <a:spLocks/>
          </p:cNvSpPr>
          <p:nvPr/>
        </p:nvSpPr>
        <p:spPr bwMode="auto">
          <a:xfrm>
            <a:off x="428625" y="2357438"/>
            <a:ext cx="8229600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sz="2000" b="1"/>
              <a:t>bean(writeArticleService)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ko-KR" altLang="en-US" sz="2000"/>
              <a:t>이름이 </a:t>
            </a:r>
            <a:r>
              <a:rPr kumimoji="0" lang="en-US" altLang="ko-KR" sz="2000"/>
              <a:t>writeArticleService</a:t>
            </a:r>
            <a:r>
              <a:rPr kumimoji="0" lang="ko-KR" altLang="en-US" sz="2000"/>
              <a:t>인 빈의 메서드 호출</a:t>
            </a:r>
            <a:endParaRPr kumimoji="0" lang="en-US" altLang="ko-KR" sz="2000"/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ko-KR" sz="2000" b="1"/>
              <a:t>bean(*ArticleService)</a:t>
            </a:r>
          </a:p>
          <a:p>
            <a:pPr marL="800100" lvl="1" indent="-342900">
              <a:spcBef>
                <a:spcPct val="20000"/>
              </a:spcBef>
            </a:pPr>
            <a:r>
              <a:rPr kumimoji="0" lang="ko-KR" altLang="en-US" sz="2000"/>
              <a:t>이름이 </a:t>
            </a:r>
            <a:r>
              <a:rPr kumimoji="0" lang="en-US" altLang="ko-KR" sz="2000"/>
              <a:t>ArticleService</a:t>
            </a:r>
            <a:r>
              <a:rPr kumimoji="0" lang="ko-KR" altLang="en-US" sz="2000"/>
              <a:t>로 끝나는 빈의 메서드 호출</a:t>
            </a:r>
            <a:endParaRPr kumimoji="0" lang="en-US" altLang="ko-KR" sz="2000"/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0" lang="en-US" altLang="ko-KR" sz="2000"/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endParaRPr kumimoji="0" lang="en-US" altLang="ko-KR" sz="2000"/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0" lang="en-US" altLang="ko-KR" sz="2000"/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0" lang="ko-KR" altLang="en-US" sz="20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184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DFF37-FB78-485F-AF5F-1CACA9C73842}" type="slidenum">
              <a:rPr lang="en-US" altLang="ko-KR" smtClean="0">
                <a:latin typeface="굴림" charset="-127"/>
                <a:ea typeface="굴림" charset="-127"/>
              </a:rPr>
              <a:pPr/>
              <a:t>185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928662" y="2143116"/>
            <a:ext cx="7072362" cy="114300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000" dirty="0" smtClean="0">
                <a:latin typeface="휴먼모음T" pitchFamily="18" charset="-127"/>
                <a:ea typeface="휴먼모음T" pitchFamily="18" charset="-127"/>
              </a:rPr>
              <a:t>Spring Web MVC 3.x</a:t>
            </a:r>
            <a:endParaRPr lang="en-US" altLang="ko-KR" sz="4000" dirty="0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MVC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란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?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075" name="AutoShape 6"/>
          <p:cNvSpPr>
            <a:spLocks noChangeArrowheads="1"/>
          </p:cNvSpPr>
          <p:nvPr/>
        </p:nvSpPr>
        <p:spPr bwMode="gray">
          <a:xfrm>
            <a:off x="323850" y="1196975"/>
            <a:ext cx="8210550" cy="1600200"/>
          </a:xfrm>
          <a:prstGeom prst="flowChartAlternateProcess">
            <a:avLst/>
          </a:prstGeom>
          <a:solidFill>
            <a:srgbClr val="FFEFFF"/>
          </a:solidFill>
          <a:ln w="38100">
            <a:solidFill>
              <a:srgbClr val="FF77F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200" b="1">
                <a:solidFill>
                  <a:schemeClr val="tx1"/>
                </a:solidFill>
              </a:rPr>
              <a:t>MVC(Model – View – Contrlloer) </a:t>
            </a:r>
            <a:r>
              <a:rPr lang="ko-KR" altLang="en-US" sz="2200" b="1">
                <a:solidFill>
                  <a:schemeClr val="tx1"/>
                </a:solidFill>
              </a:rPr>
              <a:t>패턴은 코드를 기능에 다라 </a:t>
            </a:r>
            <a:r>
              <a:rPr lang="en-US" altLang="ko-KR" sz="2200" b="1">
                <a:solidFill>
                  <a:schemeClr val="tx1"/>
                </a:solidFill>
              </a:rPr>
              <a:t>Model, View, Controller 3</a:t>
            </a:r>
            <a:r>
              <a:rPr lang="ko-KR" altLang="en-US" sz="2200" b="1">
                <a:solidFill>
                  <a:schemeClr val="tx1"/>
                </a:solidFill>
              </a:rPr>
              <a:t>가지 요소로 분리한다</a:t>
            </a:r>
            <a:r>
              <a:rPr lang="en-US" altLang="ko-KR" sz="2200" b="1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200" b="1">
                <a:solidFill>
                  <a:schemeClr val="tx1"/>
                </a:solidFill>
              </a:rPr>
              <a:t>MVC</a:t>
            </a:r>
            <a:r>
              <a:rPr lang="ko-KR" altLang="en-US" sz="2200" b="1">
                <a:solidFill>
                  <a:schemeClr val="tx1"/>
                </a:solidFill>
              </a:rPr>
              <a:t>패턴은 </a:t>
            </a:r>
            <a:r>
              <a:rPr lang="en-US" altLang="ko-KR" sz="2200" b="1">
                <a:solidFill>
                  <a:schemeClr val="tx1"/>
                </a:solidFill>
              </a:rPr>
              <a:t>UI</a:t>
            </a:r>
            <a:r>
              <a:rPr lang="ko-KR" altLang="en-US" sz="2200" b="1">
                <a:solidFill>
                  <a:schemeClr val="tx1"/>
                </a:solidFill>
              </a:rPr>
              <a:t>코드와 비즈니스 코드를 분리 함으로써 종속성을 줄이고 재사용성을 높이고 보다 쉬운 변경이 가능하도록 한다</a:t>
            </a:r>
            <a:r>
              <a:rPr lang="en-US" altLang="ko-KR" sz="2200" b="1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39989" name="Group 53"/>
          <p:cNvGraphicFramePr>
            <a:graphicFrameLocks noGrp="1"/>
          </p:cNvGraphicFramePr>
          <p:nvPr/>
        </p:nvGraphicFramePr>
        <p:xfrm>
          <a:off x="465138" y="3213100"/>
          <a:ext cx="7775575" cy="3159125"/>
        </p:xfrm>
        <a:graphic>
          <a:graphicData uri="http://schemas.openxmlformats.org/drawingml/2006/table">
            <a:tbl>
              <a:tblPr/>
              <a:tblGrid>
                <a:gridCol w="1511398"/>
                <a:gridCol w="6264177"/>
              </a:tblGrid>
              <a:tr h="720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Model</a:t>
                      </a:r>
                    </a:p>
                  </a:txBody>
                  <a:tcPr marL="91432" marR="91432"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9C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어플리케이션의 데이터와 비즈니스 </a:t>
                      </a:r>
                      <a:r>
                        <a:rPr kumimoji="1" lang="ko-KR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로직을</a:t>
                      </a: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담는 객체이다</a:t>
                      </a: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</a:p>
                  </a:txBody>
                  <a:tcPr marL="91432" marR="91432"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6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View</a:t>
                      </a:r>
                      <a:endParaRPr kumimoji="1" lang="en-US" altLang="ko-KR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1432" marR="91432"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9C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Model</a:t>
                      </a: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의 정보를 사용자에게 표시한다</a:t>
                      </a: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 </a:t>
                      </a:r>
                    </a:p>
                  </a:txBody>
                  <a:tcPr marL="91432" marR="91432"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22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Controller</a:t>
                      </a:r>
                    </a:p>
                  </a:txBody>
                  <a:tcPr marL="91432" marR="91432" marT="45724" marB="4572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9C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Model</a:t>
                      </a: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과 </a:t>
                      </a: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view</a:t>
                      </a: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의 중계역할을 한다</a:t>
                      </a: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사용자의 요청을 받아 </a:t>
                      </a: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Model</a:t>
                      </a: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에 변경된 상태를 반영하고 응답을 위한 </a:t>
                      </a: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View</a:t>
                      </a: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를 선택한다</a:t>
                      </a: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</a:p>
                  </a:txBody>
                  <a:tcPr marL="91432" marR="91432"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186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3.x MVC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ko-KR" sz="2000">
                <a:solidFill>
                  <a:schemeClr val="tx1"/>
                </a:solidFill>
              </a:rPr>
              <a:t>① 2.x</a:t>
            </a:r>
            <a:r>
              <a:rPr lang="ko-KR" altLang="en-US" sz="2000">
                <a:solidFill>
                  <a:schemeClr val="tx1"/>
                </a:solidFill>
              </a:rPr>
              <a:t>에서는 특정 </a:t>
            </a:r>
            <a:r>
              <a:rPr lang="en-US" altLang="ko-KR" sz="2000">
                <a:solidFill>
                  <a:schemeClr val="tx1"/>
                </a:solidFill>
              </a:rPr>
              <a:t>Conroller</a:t>
            </a:r>
            <a:r>
              <a:rPr lang="ko-KR" altLang="en-US" sz="2000">
                <a:solidFill>
                  <a:schemeClr val="tx1"/>
                </a:solidFill>
              </a:rPr>
              <a:t>를 상속 하거나 </a:t>
            </a:r>
            <a:r>
              <a:rPr lang="en-US" altLang="ko-KR" sz="2000">
                <a:solidFill>
                  <a:schemeClr val="tx1"/>
                </a:solidFill>
              </a:rPr>
              <a:t>implements </a:t>
            </a:r>
            <a:r>
              <a:rPr lang="ko-KR" altLang="en-US" sz="2000">
                <a:solidFill>
                  <a:schemeClr val="tx1"/>
                </a:solidFill>
              </a:rPr>
              <a:t>해야 하나 </a:t>
            </a:r>
            <a:r>
              <a:rPr lang="en-US" altLang="ko-KR" sz="2000">
                <a:solidFill>
                  <a:schemeClr val="tx1"/>
                </a:solidFill>
              </a:rPr>
              <a:t>3.x</a:t>
            </a:r>
            <a:r>
              <a:rPr lang="ko-KR" altLang="en-US" sz="2000">
                <a:solidFill>
                  <a:schemeClr val="tx1"/>
                </a:solidFill>
              </a:rPr>
              <a:t>에서는 </a:t>
            </a:r>
            <a:r>
              <a:rPr lang="en-US" altLang="ko-KR" sz="2000">
                <a:solidFill>
                  <a:schemeClr val="tx1"/>
                </a:solidFill>
              </a:rPr>
              <a:t>POJO </a:t>
            </a:r>
            <a:r>
              <a:rPr lang="ko-KR" altLang="en-US" sz="2000">
                <a:solidFill>
                  <a:schemeClr val="tx1"/>
                </a:solidFill>
              </a:rPr>
              <a:t>코딩 방식이 가능하다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  <a:endParaRPr lang="ko-KR" altLang="en-US" sz="2000">
              <a:solidFill>
                <a:schemeClr val="tx1"/>
              </a:solidFill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ko-KR" altLang="en-US" sz="2000">
              <a:solidFill>
                <a:schemeClr val="tx1"/>
              </a:solidFill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ko-KR" sz="2000">
                <a:solidFill>
                  <a:schemeClr val="tx1"/>
                </a:solidFill>
              </a:rPr>
              <a:t>② 2.x</a:t>
            </a:r>
            <a:r>
              <a:rPr lang="ko-KR" altLang="en-US" sz="2000">
                <a:solidFill>
                  <a:schemeClr val="tx1"/>
                </a:solidFill>
              </a:rPr>
              <a:t>에서는 </a:t>
            </a:r>
            <a:r>
              <a:rPr lang="en-US" altLang="ko-KR" sz="2000">
                <a:solidFill>
                  <a:schemeClr val="tx1"/>
                </a:solidFill>
              </a:rPr>
              <a:t>Controller</a:t>
            </a:r>
            <a:r>
              <a:rPr lang="ko-KR" altLang="en-US" sz="2000">
                <a:solidFill>
                  <a:schemeClr val="tx1"/>
                </a:solidFill>
              </a:rPr>
              <a:t>마다 클래스가 필요하여 많은 컨트롤러 클래스가 필요하고 설정문서가 길어 졌으나 </a:t>
            </a:r>
            <a:r>
              <a:rPr lang="en-US" altLang="ko-KR" sz="2000">
                <a:solidFill>
                  <a:schemeClr val="tx1"/>
                </a:solidFill>
              </a:rPr>
              <a:t>3.x</a:t>
            </a:r>
            <a:r>
              <a:rPr lang="ko-KR" altLang="en-US" sz="2000">
                <a:solidFill>
                  <a:schemeClr val="tx1"/>
                </a:solidFill>
              </a:rPr>
              <a:t>에서는 클래스 하나에 메소드로 사용자 요청 처리가 가능하다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endParaRPr lang="en-US" altLang="ko-KR" sz="2000">
              <a:solidFill>
                <a:schemeClr val="tx1"/>
              </a:solidFill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ko-KR" sz="2000">
                <a:solidFill>
                  <a:schemeClr val="tx1"/>
                </a:solidFill>
              </a:rPr>
              <a:t>③ 3.X</a:t>
            </a:r>
            <a:r>
              <a:rPr lang="ko-KR" altLang="en-US" sz="2000">
                <a:solidFill>
                  <a:schemeClr val="tx1"/>
                </a:solidFill>
              </a:rPr>
              <a:t>에서 </a:t>
            </a:r>
            <a:r>
              <a:rPr lang="en-US" altLang="ko-KR" sz="2000">
                <a:solidFill>
                  <a:schemeClr val="tx1"/>
                </a:solidFill>
              </a:rPr>
              <a:t>Controller</a:t>
            </a:r>
            <a:r>
              <a:rPr lang="ko-KR" altLang="en-US" sz="2000">
                <a:solidFill>
                  <a:schemeClr val="tx1"/>
                </a:solidFill>
              </a:rPr>
              <a:t>부분이 많이 변했으며 </a:t>
            </a:r>
            <a:r>
              <a:rPr lang="en-US" altLang="ko-KR" sz="2000">
                <a:solidFill>
                  <a:schemeClr val="tx1"/>
                </a:solidFill>
              </a:rPr>
              <a:t>MVC</a:t>
            </a:r>
            <a:r>
              <a:rPr lang="ko-KR" altLang="en-US" sz="2000">
                <a:solidFill>
                  <a:schemeClr val="tx1"/>
                </a:solidFill>
              </a:rPr>
              <a:t>의 어노테이션을 권장함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  <a:endParaRPr lang="ko-KR" altLang="en-US" sz="2000">
              <a:solidFill>
                <a:schemeClr val="tx1"/>
              </a:solidFill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ko-KR" sz="2000">
                <a:solidFill>
                  <a:schemeClr val="tx1"/>
                </a:solidFill>
              </a:rPr>
              <a:t>   </a:t>
            </a: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ko-KR" altLang="en-US" sz="2000">
                <a:solidFill>
                  <a:schemeClr val="tx1"/>
                </a:solidFill>
              </a:rPr>
              <a:t>④ </a:t>
            </a:r>
            <a:r>
              <a:rPr lang="en-US" altLang="ko-KR" sz="2000">
                <a:solidFill>
                  <a:schemeClr val="tx1"/>
                </a:solidFill>
              </a:rPr>
              <a:t>org.springframework.web.servlet.mvc </a:t>
            </a:r>
            <a:r>
              <a:rPr lang="ko-KR" altLang="en-US" sz="2000">
                <a:solidFill>
                  <a:schemeClr val="tx1"/>
                </a:solidFill>
              </a:rPr>
              <a:t>안의 </a:t>
            </a:r>
            <a:r>
              <a:rPr lang="en-US" altLang="ko-KR" sz="2000">
                <a:solidFill>
                  <a:schemeClr val="tx1"/>
                </a:solidFill>
              </a:rPr>
              <a:t>Abstractcontroller</a:t>
            </a:r>
            <a:r>
              <a:rPr lang="ko-KR" altLang="en-US" sz="2000">
                <a:solidFill>
                  <a:schemeClr val="tx1"/>
                </a:solidFill>
              </a:rPr>
              <a:t>를 제외한 대부분이 </a:t>
            </a:r>
            <a:r>
              <a:rPr lang="en-US" altLang="ko-KR" sz="2000">
                <a:solidFill>
                  <a:schemeClr val="tx1"/>
                </a:solidFill>
              </a:rPr>
              <a:t>Deprecated </a:t>
            </a:r>
            <a:r>
              <a:rPr lang="ko-KR" altLang="en-US" sz="2000">
                <a:solidFill>
                  <a:schemeClr val="tx1"/>
                </a:solidFill>
              </a:rPr>
              <a:t>되었음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187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MVC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의 핵심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Componet</a:t>
            </a: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79388" y="1125538"/>
            <a:ext cx="8856662" cy="53276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188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MVC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컴포넌트간의 관계와 흐름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15913" y="1163638"/>
            <a:ext cx="8504237" cy="52181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189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533BB2-9650-4210-A408-E2B5BB5F8FC5}" type="slidenum">
              <a:rPr lang="en-US" altLang="ko-KR" smtClean="0">
                <a:latin typeface="굴림" charset="-127"/>
                <a:ea typeface="굴림" charset="-127"/>
              </a:rPr>
              <a:pPr/>
              <a:t>19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</a:t>
            </a:r>
          </a:p>
        </p:txBody>
      </p:sp>
      <p:sp>
        <p:nvSpPr>
          <p:cNvPr id="21508" name="Rectangle 30"/>
          <p:cNvSpPr>
            <a:spLocks noChangeArrowheads="1"/>
          </p:cNvSpPr>
          <p:nvPr/>
        </p:nvSpPr>
        <p:spPr bwMode="gray">
          <a:xfrm>
            <a:off x="323850" y="1341438"/>
            <a:ext cx="8280400" cy="15684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-Spring DAO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  DAO(Data Access Object) </a:t>
            </a:r>
            <a:r>
              <a:rPr lang="ko-KR" altLang="en-US" sz="2400"/>
              <a:t>기능을 제공하는 모듈이다</a:t>
            </a:r>
            <a:r>
              <a:rPr lang="en-US" altLang="ko-KR" sz="2400"/>
              <a:t>. JDBC</a:t>
            </a:r>
            <a:r>
              <a:rPr lang="ko-KR" altLang="en-US" sz="2400"/>
              <a:t>에 의한 데이터베이스 엑세스를 지원하고 트렌젝션 관리의 기반이 된다</a:t>
            </a:r>
            <a:r>
              <a:rPr lang="en-US" altLang="ko-KR" sz="2400"/>
              <a:t>.</a:t>
            </a:r>
          </a:p>
        </p:txBody>
      </p:sp>
      <p:sp>
        <p:nvSpPr>
          <p:cNvPr id="21509" name="Rectangle 30"/>
          <p:cNvSpPr>
            <a:spLocks noChangeArrowheads="1"/>
          </p:cNvSpPr>
          <p:nvPr/>
        </p:nvSpPr>
        <p:spPr bwMode="gray">
          <a:xfrm>
            <a:off x="323850" y="3227388"/>
            <a:ext cx="8280400" cy="1570037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-Spring Web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 </a:t>
            </a:r>
            <a:r>
              <a:rPr lang="ko-KR" altLang="en-US" sz="2400"/>
              <a:t>웹 어플리케이션 개발에 필요한 </a:t>
            </a:r>
            <a:r>
              <a:rPr lang="en-US" altLang="ko-KR" sz="2400"/>
              <a:t>Web Application Context</a:t>
            </a:r>
            <a:r>
              <a:rPr lang="ko-KR" altLang="en-US" sz="2400"/>
              <a:t>와 </a:t>
            </a:r>
            <a:r>
              <a:rPr lang="en-US" altLang="ko-KR" sz="2400"/>
              <a:t>Multipart Request </a:t>
            </a:r>
            <a:r>
              <a:rPr lang="ko-KR" altLang="en-US" sz="2400"/>
              <a:t>등의 기능을 지원한다</a:t>
            </a:r>
            <a:r>
              <a:rPr lang="en-US" altLang="ko-KR" sz="2400"/>
              <a:t>. 	</a:t>
            </a:r>
            <a:r>
              <a:rPr lang="ko-KR" altLang="en-US" sz="2400"/>
              <a:t>또한 스트럿츠</a:t>
            </a:r>
            <a:r>
              <a:rPr lang="en-US" altLang="ko-KR" sz="2400"/>
              <a:t>, </a:t>
            </a:r>
            <a:r>
              <a:rPr lang="ko-KR" altLang="en-US" sz="2400"/>
              <a:t>웹워크와 같은 프레임워크의 통합을 지원하는 부분을 담당한다</a:t>
            </a:r>
            <a:r>
              <a:rPr lang="en-US" altLang="ko-KR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MVC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컴포넌트간의 관계와 흐름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68313" y="1557338"/>
            <a:ext cx="8135937" cy="43926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190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4E33412-8260-49C0-BDD7-2E7B6722DC8A}" type="slidenum">
              <a:rPr lang="en-US" altLang="ko-KR" smtClean="0">
                <a:latin typeface="굴림" charset="-127"/>
                <a:ea typeface="굴림" charset="-127"/>
              </a:rPr>
              <a:pPr/>
              <a:t>191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MVC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</a:t>
            </a:r>
          </a:p>
        </p:txBody>
      </p:sp>
      <p:sp>
        <p:nvSpPr>
          <p:cNvPr id="8196" name="Rectangle 28"/>
          <p:cNvSpPr>
            <a:spLocks noChangeArrowheads="1"/>
          </p:cNvSpPr>
          <p:nvPr/>
        </p:nvSpPr>
        <p:spPr bwMode="auto">
          <a:xfrm>
            <a:off x="0" y="4592638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8197" name="Rectangle 82"/>
          <p:cNvSpPr>
            <a:spLocks noChangeArrowheads="1"/>
          </p:cNvSpPr>
          <p:nvPr/>
        </p:nvSpPr>
        <p:spPr bwMode="gray">
          <a:xfrm>
            <a:off x="447675" y="1412875"/>
            <a:ext cx="8208963" cy="40957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endParaRPr lang="en-US" altLang="ko-KR" sz="2200"/>
          </a:p>
          <a:p>
            <a:pPr algn="l"/>
            <a:r>
              <a:rPr lang="en-US" altLang="ko-KR" sz="2200"/>
              <a:t>① Dynamic WebProject</a:t>
            </a:r>
            <a:r>
              <a:rPr lang="ko-KR" altLang="en-US" sz="2200"/>
              <a:t>를 생성한다</a:t>
            </a:r>
            <a:r>
              <a:rPr lang="en-US" altLang="ko-KR" sz="2200"/>
              <a:t>.</a:t>
            </a:r>
          </a:p>
          <a:p>
            <a:pPr algn="l"/>
            <a:endParaRPr lang="en-US" altLang="ko-KR" sz="2200">
              <a:solidFill>
                <a:schemeClr val="tx1"/>
              </a:solidFill>
            </a:endParaRPr>
          </a:p>
          <a:p>
            <a:pPr algn="l"/>
            <a:r>
              <a:rPr lang="ko-KR" altLang="en-US" sz="2200"/>
              <a:t>② </a:t>
            </a:r>
            <a:r>
              <a:rPr lang="en-US" altLang="ko-KR" sz="2200"/>
              <a:t>WebContent/WEB-INF/lib </a:t>
            </a:r>
            <a:r>
              <a:rPr lang="ko-KR" altLang="en-US" sz="2200"/>
              <a:t>폴더에 관련 라이브러 추가한다</a:t>
            </a:r>
            <a:r>
              <a:rPr lang="en-US" altLang="ko-KR" sz="2200"/>
              <a:t>.</a:t>
            </a:r>
          </a:p>
          <a:p>
            <a:pPr algn="l"/>
            <a:r>
              <a:rPr lang="en-US" altLang="ko-KR" sz="2200">
                <a:solidFill>
                  <a:schemeClr val="tx1"/>
                </a:solidFill>
              </a:rPr>
              <a:t>   (3.x </a:t>
            </a:r>
            <a:r>
              <a:rPr lang="ko-KR" altLang="en-US" sz="2200">
                <a:solidFill>
                  <a:schemeClr val="tx1"/>
                </a:solidFill>
              </a:rPr>
              <a:t>라이브러리</a:t>
            </a:r>
            <a:r>
              <a:rPr lang="en-US" altLang="ko-KR" sz="2200">
                <a:solidFill>
                  <a:schemeClr val="tx1"/>
                </a:solidFill>
              </a:rPr>
              <a:t>, jstl.jar , standard.jar , servlet-api.jar)</a:t>
            </a:r>
          </a:p>
          <a:p>
            <a:pPr algn="l"/>
            <a:endParaRPr lang="en-US" altLang="ko-KR" sz="2200">
              <a:solidFill>
                <a:schemeClr val="tx1"/>
              </a:solidFill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</a:rPr>
              <a:t>③ web.xml </a:t>
            </a:r>
            <a:r>
              <a:rPr lang="ko-KR" altLang="en-US" sz="2400">
                <a:solidFill>
                  <a:schemeClr val="tx1"/>
                </a:solidFill>
              </a:rPr>
              <a:t>문서에 </a:t>
            </a:r>
            <a:r>
              <a:rPr lang="en-US" altLang="ko-KR" sz="2400">
                <a:solidFill>
                  <a:schemeClr val="tx1"/>
                </a:solidFill>
              </a:rPr>
              <a:t>DispatcherServlet </a:t>
            </a:r>
            <a:r>
              <a:rPr lang="ko-KR" altLang="en-US" sz="2400">
                <a:solidFill>
                  <a:schemeClr val="tx1"/>
                </a:solidFill>
              </a:rPr>
              <a:t>등록한다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</a:rPr>
              <a:t>④ </a:t>
            </a:r>
            <a:r>
              <a:rPr lang="en-US" altLang="ko-KR" sz="2400">
                <a:solidFill>
                  <a:schemeClr val="tx1"/>
                </a:solidFill>
              </a:rPr>
              <a:t>web.xml</a:t>
            </a:r>
            <a:r>
              <a:rPr lang="ko-KR" altLang="en-US" sz="2400">
                <a:solidFill>
                  <a:schemeClr val="tx1"/>
                </a:solidFill>
              </a:rPr>
              <a:t>문서에 등록된 서블릿이름</a:t>
            </a:r>
            <a:r>
              <a:rPr lang="en-US" altLang="ko-KR" sz="2400">
                <a:solidFill>
                  <a:schemeClr val="tx1"/>
                </a:solidFill>
              </a:rPr>
              <a:t>-servlet.xml </a:t>
            </a:r>
            <a:r>
              <a:rPr lang="ko-KR" altLang="en-US" sz="2400">
                <a:solidFill>
                  <a:schemeClr val="tx1"/>
                </a:solidFill>
              </a:rPr>
              <a:t>문서 만든다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  <a:p>
            <a:pPr algn="l"/>
            <a:endParaRPr lang="ko-KR" altLang="en-US" sz="2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74B32B-1E15-4305-9091-2425316CBE44}" type="slidenum">
              <a:rPr lang="en-US" altLang="ko-KR" smtClean="0">
                <a:latin typeface="굴림" charset="-127"/>
                <a:ea typeface="굴림" charset="-127"/>
              </a:rPr>
              <a:pPr/>
              <a:t>192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DispatcherServlet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등록</a:t>
            </a:r>
          </a:p>
        </p:txBody>
      </p:sp>
      <p:sp>
        <p:nvSpPr>
          <p:cNvPr id="9220" name="Rectangle 82"/>
          <p:cNvSpPr>
            <a:spLocks noChangeArrowheads="1"/>
          </p:cNvSpPr>
          <p:nvPr/>
        </p:nvSpPr>
        <p:spPr bwMode="gray">
          <a:xfrm>
            <a:off x="323850" y="1052513"/>
            <a:ext cx="8208963" cy="5648325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endParaRPr lang="en-US" altLang="ko-KR" sz="2200"/>
          </a:p>
          <a:p>
            <a:pPr algn="l"/>
            <a:r>
              <a:rPr lang="en-US" altLang="ko-KR" sz="2400"/>
              <a:t>&lt;servlet&gt;</a:t>
            </a:r>
          </a:p>
          <a:p>
            <a:pPr algn="l"/>
            <a:r>
              <a:rPr lang="en-US" altLang="ko-KR" sz="2400"/>
              <a:t>   &lt;servlet-name&gt;</a:t>
            </a:r>
            <a:r>
              <a:rPr lang="en-US" altLang="ko-KR" sz="2400">
                <a:solidFill>
                  <a:srgbClr val="FF0000"/>
                </a:solidFill>
              </a:rPr>
              <a:t>springWeb</a:t>
            </a:r>
            <a:r>
              <a:rPr lang="en-US" altLang="ko-KR" sz="2400"/>
              <a:t>&lt;/servlet-name&gt;</a:t>
            </a:r>
          </a:p>
          <a:p>
            <a:pPr algn="l"/>
            <a:r>
              <a:rPr lang="en-US" altLang="ko-KR" sz="2400"/>
              <a:t>   &lt;servlet-class&gt;</a:t>
            </a:r>
          </a:p>
          <a:p>
            <a:pPr algn="l"/>
            <a:r>
              <a:rPr lang="en-US" altLang="ko-KR" sz="2400"/>
              <a:t>     </a:t>
            </a:r>
            <a:r>
              <a:rPr lang="en-US" altLang="ko-KR" sz="2400">
                <a:solidFill>
                  <a:srgbClr val="FF0000"/>
                </a:solidFill>
              </a:rPr>
              <a:t>org.springframework.web.servlet.DispatcherServlet</a:t>
            </a:r>
          </a:p>
          <a:p>
            <a:pPr algn="l"/>
            <a:r>
              <a:rPr lang="en-US" altLang="ko-KR" sz="2400"/>
              <a:t>   &lt;/servlet-class&gt;</a:t>
            </a:r>
          </a:p>
          <a:p>
            <a:pPr algn="l"/>
            <a:r>
              <a:rPr lang="en-US" altLang="ko-KR" sz="2400"/>
              <a:t> &lt;/servlet&gt;</a:t>
            </a:r>
          </a:p>
          <a:p>
            <a:pPr algn="l"/>
            <a:r>
              <a:rPr lang="ko-KR" altLang="en-US" sz="2400"/>
              <a:t>  </a:t>
            </a:r>
          </a:p>
          <a:p>
            <a:pPr algn="l"/>
            <a:r>
              <a:rPr lang="en-US" altLang="ko-KR" sz="2400"/>
              <a:t>  &lt;servlet-mapping&gt;</a:t>
            </a:r>
          </a:p>
          <a:p>
            <a:pPr algn="l"/>
            <a:r>
              <a:rPr lang="en-US" altLang="ko-KR" sz="2400"/>
              <a:t>   &lt;servlet-name&gt;</a:t>
            </a:r>
            <a:r>
              <a:rPr lang="en-US" altLang="ko-KR" sz="2400">
                <a:solidFill>
                  <a:srgbClr val="FF0000"/>
                </a:solidFill>
              </a:rPr>
              <a:t>springWeb</a:t>
            </a:r>
            <a:r>
              <a:rPr lang="en-US" altLang="ko-KR" sz="2400"/>
              <a:t>&lt;/servlet-name&gt;</a:t>
            </a:r>
          </a:p>
          <a:p>
            <a:pPr algn="l"/>
            <a:r>
              <a:rPr lang="en-US" altLang="ko-KR" sz="2400"/>
              <a:t>    &lt;url-pattern</a:t>
            </a:r>
            <a:r>
              <a:rPr lang="en-US" altLang="ko-KR" sz="2400">
                <a:solidFill>
                  <a:schemeClr val="tx1"/>
                </a:solidFill>
              </a:rPr>
              <a:t>&gt;</a:t>
            </a:r>
            <a:r>
              <a:rPr lang="en-US" altLang="ko-KR" sz="2400">
                <a:solidFill>
                  <a:srgbClr val="FF0000"/>
                </a:solidFill>
              </a:rPr>
              <a:t>*.do</a:t>
            </a:r>
            <a:r>
              <a:rPr lang="en-US" altLang="ko-KR" sz="2400"/>
              <a:t>&lt;/url-pattern&gt;</a:t>
            </a:r>
          </a:p>
          <a:p>
            <a:pPr algn="l"/>
            <a:r>
              <a:rPr lang="en-US" altLang="ko-KR" sz="2400"/>
              <a:t>  &lt;/servlet-mapping&gt;</a:t>
            </a:r>
          </a:p>
          <a:p>
            <a:pPr algn="l"/>
            <a:r>
              <a:rPr lang="en-US" altLang="ko-KR" sz="2400"/>
              <a:t>&lt;/web-app&gt;</a:t>
            </a:r>
            <a:endParaRPr lang="ko-KR" altLang="en-US" sz="2200">
              <a:solidFill>
                <a:schemeClr val="tx1"/>
              </a:solidFill>
            </a:endParaRPr>
          </a:p>
        </p:txBody>
      </p:sp>
      <p:sp>
        <p:nvSpPr>
          <p:cNvPr id="9221" name="Text Box 8"/>
          <p:cNvSpPr txBox="1">
            <a:spLocks noChangeArrowheads="1"/>
          </p:cNvSpPr>
          <p:nvPr/>
        </p:nvSpPr>
        <p:spPr bwMode="gray">
          <a:xfrm>
            <a:off x="3708400" y="3868738"/>
            <a:ext cx="4032250" cy="800100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Tx/>
              <a:buNone/>
            </a:pPr>
            <a:r>
              <a:rPr lang="en-US" altLang="ko-KR" sz="1600">
                <a:solidFill>
                  <a:schemeClr val="tx1"/>
                </a:solidFill>
              </a:rPr>
              <a:t>WEB-INF </a:t>
            </a:r>
            <a:r>
              <a:rPr lang="ko-KR" altLang="en-US" sz="1600">
                <a:solidFill>
                  <a:schemeClr val="tx1"/>
                </a:solidFill>
              </a:rPr>
              <a:t>폴더에 </a:t>
            </a:r>
            <a:endParaRPr lang="en-US" altLang="ko-KR" sz="16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FontTx/>
              <a:buNone/>
            </a:pPr>
            <a:r>
              <a:rPr lang="en-US" altLang="ko-KR" sz="2000">
                <a:solidFill>
                  <a:schemeClr val="tx1"/>
                </a:solidFill>
              </a:rPr>
              <a:t>springWeb-servlet.xml</a:t>
            </a:r>
            <a:r>
              <a:rPr lang="en-US" altLang="ko-KR" sz="1600">
                <a:solidFill>
                  <a:schemeClr val="tx1"/>
                </a:solidFill>
              </a:rPr>
              <a:t>  </a:t>
            </a:r>
            <a:r>
              <a:rPr lang="ko-KR" altLang="en-US" sz="1600">
                <a:solidFill>
                  <a:schemeClr val="tx1"/>
                </a:solidFill>
              </a:rPr>
              <a:t>만들기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D55F00-38B3-4A2B-A9C1-CBC0C8115181}" type="slidenum">
              <a:rPr lang="en-US" altLang="ko-KR" smtClean="0">
                <a:latin typeface="굴림" charset="-127"/>
                <a:ea typeface="굴림" charset="-127"/>
              </a:rPr>
              <a:pPr/>
              <a:t>193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DispatcherServlet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등록</a:t>
            </a:r>
          </a:p>
        </p:txBody>
      </p:sp>
      <p:sp>
        <p:nvSpPr>
          <p:cNvPr id="10244" name="Rectangle 82"/>
          <p:cNvSpPr>
            <a:spLocks noChangeArrowheads="1"/>
          </p:cNvSpPr>
          <p:nvPr/>
        </p:nvSpPr>
        <p:spPr bwMode="gray">
          <a:xfrm>
            <a:off x="323850" y="1041400"/>
            <a:ext cx="8208963" cy="56705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2400"/>
              <a:t>&lt;servlet&gt;</a:t>
            </a:r>
          </a:p>
          <a:p>
            <a:pPr algn="l"/>
            <a:r>
              <a:rPr lang="en-US" altLang="ko-KR" sz="2400"/>
              <a:t>   &lt;</a:t>
            </a:r>
            <a:r>
              <a:rPr lang="en-US" altLang="ko-KR" sz="2400">
                <a:solidFill>
                  <a:schemeClr val="tx1"/>
                </a:solidFill>
              </a:rPr>
              <a:t>servlet-name&gt;springWeb</a:t>
            </a:r>
            <a:r>
              <a:rPr lang="en-US" altLang="ko-KR" sz="2400"/>
              <a:t>&lt;/servlet-name&gt;</a:t>
            </a:r>
          </a:p>
          <a:p>
            <a:pPr algn="l"/>
            <a:r>
              <a:rPr lang="en-US" altLang="ko-KR" sz="2400"/>
              <a:t>   &lt;servlet-class&gt;</a:t>
            </a:r>
          </a:p>
          <a:p>
            <a:pPr algn="l"/>
            <a:r>
              <a:rPr lang="en-US" altLang="ko-KR" sz="2400"/>
              <a:t>     </a:t>
            </a:r>
            <a:r>
              <a:rPr lang="en-US" altLang="ko-KR" sz="2400">
                <a:solidFill>
                  <a:schemeClr val="tx1"/>
                </a:solidFill>
              </a:rPr>
              <a:t>org.springframework.web.servlet.DispatcherServlet</a:t>
            </a:r>
          </a:p>
          <a:p>
            <a:pPr algn="l"/>
            <a:r>
              <a:rPr lang="en-US" altLang="ko-KR" sz="2400"/>
              <a:t>   &lt;/servlet-class&gt;</a:t>
            </a:r>
          </a:p>
          <a:p>
            <a:pPr algn="l"/>
            <a:r>
              <a:rPr lang="en-US" altLang="ko-KR" sz="2400"/>
              <a:t> </a:t>
            </a:r>
            <a:r>
              <a:rPr lang="en-US" altLang="ko-KR" sz="2400">
                <a:solidFill>
                  <a:srgbClr val="FF0000"/>
                </a:solidFill>
              </a:rPr>
              <a:t>&lt;init-param&gt;</a:t>
            </a:r>
          </a:p>
          <a:p>
            <a:pPr algn="l"/>
            <a:r>
              <a:rPr lang="en-US" altLang="ko-KR" sz="2400">
                <a:solidFill>
                  <a:srgbClr val="FF0000"/>
                </a:solidFill>
              </a:rPr>
              <a:t>     &lt;param-name&gt;contextConfigLocation&lt;/param-name&gt;</a:t>
            </a:r>
          </a:p>
          <a:p>
            <a:pPr algn="l"/>
            <a:r>
              <a:rPr lang="en-US" altLang="ko-KR" sz="2400">
                <a:solidFill>
                  <a:srgbClr val="FF0000"/>
                </a:solidFill>
              </a:rPr>
              <a:t>     &lt;param-value&gt;</a:t>
            </a:r>
          </a:p>
          <a:p>
            <a:pPr algn="l"/>
            <a:r>
              <a:rPr lang="en-US" altLang="ko-KR" sz="2400">
                <a:solidFill>
                  <a:srgbClr val="FF0000"/>
                </a:solidFill>
              </a:rPr>
              <a:t>       /WEB-INF/springConfig/springWeb-servlet.xml</a:t>
            </a:r>
          </a:p>
          <a:p>
            <a:pPr algn="l"/>
            <a:r>
              <a:rPr lang="en-US" altLang="ko-KR" sz="2400">
                <a:solidFill>
                  <a:srgbClr val="FF0000"/>
                </a:solidFill>
              </a:rPr>
              <a:t>   &lt;/param-value&gt;</a:t>
            </a:r>
          </a:p>
          <a:p>
            <a:pPr algn="l"/>
            <a:r>
              <a:rPr lang="en-US" altLang="ko-KR" sz="2400">
                <a:solidFill>
                  <a:srgbClr val="FF0000"/>
                </a:solidFill>
              </a:rPr>
              <a:t>   &lt;/init-param&gt;</a:t>
            </a:r>
          </a:p>
          <a:p>
            <a:pPr algn="l"/>
            <a:r>
              <a:rPr lang="en-US" altLang="ko-KR" sz="2400"/>
              <a:t> &lt;/servlet&gt;</a:t>
            </a:r>
          </a:p>
          <a:p>
            <a:pPr algn="l"/>
            <a:r>
              <a:rPr lang="en-US" altLang="ko-KR" sz="2400"/>
              <a:t>&lt;/web-app&gt;</a:t>
            </a:r>
            <a:endParaRPr lang="ko-KR" altLang="en-US" sz="2200">
              <a:solidFill>
                <a:schemeClr val="tx1"/>
              </a:solidFill>
            </a:endParaRPr>
          </a:p>
        </p:txBody>
      </p:sp>
      <p:sp>
        <p:nvSpPr>
          <p:cNvPr id="10245" name="Text Box 8"/>
          <p:cNvSpPr txBox="1">
            <a:spLocks noChangeArrowheads="1"/>
          </p:cNvSpPr>
          <p:nvPr/>
        </p:nvSpPr>
        <p:spPr bwMode="gray">
          <a:xfrm>
            <a:off x="3348038" y="5162550"/>
            <a:ext cx="3816350" cy="338138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Tx/>
              <a:buNone/>
            </a:pPr>
            <a:r>
              <a:rPr lang="en-US" altLang="ko-KR" sz="1600">
                <a:solidFill>
                  <a:schemeClr val="tx1"/>
                </a:solidFill>
              </a:rPr>
              <a:t>Servlet </a:t>
            </a:r>
            <a:r>
              <a:rPr lang="ko-KR" altLang="en-US" sz="1600">
                <a:solidFill>
                  <a:schemeClr val="tx1"/>
                </a:solidFill>
              </a:rPr>
              <a:t>설정 파일 원하는 폴더에 설정하기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05C1C8-4CAD-47B2-824A-CBCAA9731D34}" type="slidenum">
              <a:rPr lang="en-US" altLang="ko-KR" smtClean="0">
                <a:latin typeface="굴림" charset="-127"/>
                <a:ea typeface="굴림" charset="-127"/>
              </a:rPr>
              <a:pPr/>
              <a:t>194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Controller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관련 어노테이션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4592638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pic>
        <p:nvPicPr>
          <p:cNvPr id="1127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95288" y="1412875"/>
            <a:ext cx="8497887" cy="49688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F0B85E-8142-46A7-9520-74FF41E25383}" type="slidenum">
              <a:rPr lang="en-US" altLang="ko-KR" smtClean="0">
                <a:latin typeface="굴림" charset="-127"/>
                <a:ea typeface="굴림" charset="-127"/>
              </a:rPr>
              <a:pPr/>
              <a:t>195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@Controller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4592638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gray">
          <a:xfrm>
            <a:off x="323850" y="1196975"/>
            <a:ext cx="8135938" cy="782638"/>
          </a:xfrm>
          <a:prstGeom prst="flowChartAlternateProcess">
            <a:avLst/>
          </a:prstGeom>
          <a:solidFill>
            <a:srgbClr val="FFEFFF"/>
          </a:solidFill>
          <a:ln w="38100">
            <a:solidFill>
              <a:srgbClr val="FF77F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000" b="1">
                <a:solidFill>
                  <a:schemeClr val="tx1"/>
                </a:solidFill>
              </a:rPr>
              <a:t>작성한 클래스에 </a:t>
            </a:r>
            <a:r>
              <a:rPr lang="en-US" altLang="ko-KR" sz="2000" b="1">
                <a:solidFill>
                  <a:schemeClr val="tx1"/>
                </a:solidFill>
              </a:rPr>
              <a:t>@Controller</a:t>
            </a:r>
            <a:r>
              <a:rPr lang="ko-KR" altLang="en-US" sz="2000" b="1">
                <a:solidFill>
                  <a:schemeClr val="tx1"/>
                </a:solidFill>
              </a:rPr>
              <a:t>를 붙여준다</a:t>
            </a:r>
            <a:r>
              <a:rPr lang="en-US" altLang="ko-KR" sz="2000" b="1">
                <a:solidFill>
                  <a:schemeClr val="tx1"/>
                </a:solidFill>
              </a:rPr>
              <a:t>. </a:t>
            </a:r>
            <a:r>
              <a:rPr lang="ko-KR" altLang="en-US" sz="2000" b="1">
                <a:solidFill>
                  <a:schemeClr val="tx1"/>
                </a:solidFill>
              </a:rPr>
              <a:t>특정 클래스를 구현하거나 상속 할 필요없다</a:t>
            </a:r>
            <a:r>
              <a:rPr lang="en-US" altLang="ko-KR" sz="2000" b="1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2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785813" y="2492375"/>
            <a:ext cx="7212012" cy="34575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DFDDBB-58B5-4A3F-9A1C-8EBF9987EDBB}" type="slidenum">
              <a:rPr lang="en-US" altLang="ko-KR" smtClean="0">
                <a:latin typeface="굴림" charset="-127"/>
                <a:ea typeface="굴림" charset="-127"/>
              </a:rPr>
              <a:pPr/>
              <a:t>196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@RequestMapping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2454275" y="3716338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3317" name="Rectangle 4"/>
          <p:cNvSpPr>
            <a:spLocks noChangeArrowheads="1"/>
          </p:cNvSpPr>
          <p:nvPr/>
        </p:nvSpPr>
        <p:spPr bwMode="auto">
          <a:xfrm>
            <a:off x="0" y="4592638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13318" name="Line 8"/>
          <p:cNvSpPr>
            <a:spLocks noChangeShapeType="1"/>
          </p:cNvSpPr>
          <p:nvPr/>
        </p:nvSpPr>
        <p:spPr bwMode="gray">
          <a:xfrm>
            <a:off x="6873875" y="1054100"/>
            <a:ext cx="0" cy="0"/>
          </a:xfrm>
          <a:prstGeom prst="line">
            <a:avLst/>
          </a:prstGeom>
          <a:noFill/>
          <a:ln w="25400">
            <a:solidFill>
              <a:srgbClr val="FF77FC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3319" name="Text Box 8"/>
          <p:cNvSpPr txBox="1">
            <a:spLocks noChangeArrowheads="1"/>
          </p:cNvSpPr>
          <p:nvPr/>
        </p:nvSpPr>
        <p:spPr bwMode="gray">
          <a:xfrm>
            <a:off x="401638" y="2133600"/>
            <a:ext cx="1525587" cy="400050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Tx/>
              <a:buNone/>
            </a:pPr>
            <a:r>
              <a:rPr lang="ko-KR" altLang="en-US" sz="2000">
                <a:solidFill>
                  <a:schemeClr val="tx1"/>
                </a:solidFill>
              </a:rPr>
              <a:t>관련속성</a:t>
            </a:r>
          </a:p>
        </p:txBody>
      </p:sp>
      <p:sp>
        <p:nvSpPr>
          <p:cNvPr id="13320" name="AutoShape 6"/>
          <p:cNvSpPr>
            <a:spLocks noChangeArrowheads="1"/>
          </p:cNvSpPr>
          <p:nvPr/>
        </p:nvSpPr>
        <p:spPr bwMode="gray">
          <a:xfrm>
            <a:off x="107950" y="1192213"/>
            <a:ext cx="8856663" cy="784225"/>
          </a:xfrm>
          <a:prstGeom prst="flowChartAlternateProcess">
            <a:avLst/>
          </a:prstGeom>
          <a:solidFill>
            <a:srgbClr val="FFEFFF"/>
          </a:solidFill>
          <a:ln w="38100">
            <a:solidFill>
              <a:srgbClr val="FF77F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000" b="1">
                <a:solidFill>
                  <a:schemeClr val="tx1"/>
                </a:solidFill>
              </a:rPr>
              <a:t>요청에대해 어떤 </a:t>
            </a:r>
            <a:r>
              <a:rPr lang="en-US" altLang="ko-KR" sz="2000" b="1">
                <a:solidFill>
                  <a:schemeClr val="tx1"/>
                </a:solidFill>
              </a:rPr>
              <a:t>Controller, </a:t>
            </a:r>
            <a:r>
              <a:rPr lang="ko-KR" altLang="en-US" sz="2000" b="1">
                <a:solidFill>
                  <a:schemeClr val="tx1"/>
                </a:solidFill>
              </a:rPr>
              <a:t>어떤 메소드가 처리 할지를</a:t>
            </a:r>
            <a:r>
              <a:rPr lang="en-US" altLang="ko-KR" sz="2000" b="1">
                <a:solidFill>
                  <a:schemeClr val="tx1"/>
                </a:solidFill>
              </a:rPr>
              <a:t> mapping</a:t>
            </a:r>
            <a:r>
              <a:rPr lang="ko-KR" altLang="en-US" sz="2000" b="1">
                <a:solidFill>
                  <a:schemeClr val="tx1"/>
                </a:solidFill>
              </a:rPr>
              <a:t>하기 위한 어노테이션이다</a:t>
            </a:r>
            <a:r>
              <a:rPr lang="en-US" altLang="ko-KR" sz="2000" b="1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3321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52425" y="2657475"/>
            <a:ext cx="8439150" cy="4011613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DDA250-7DD8-400D-B192-CB3190B1CD52}" type="slidenum">
              <a:rPr lang="en-US" altLang="ko-KR" smtClean="0">
                <a:latin typeface="굴림" charset="-127"/>
                <a:ea typeface="굴림" charset="-127"/>
              </a:rPr>
              <a:pPr/>
              <a:t>197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@RequestMapping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2454275" y="3716338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0" y="4592638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14342" name="Line 8"/>
          <p:cNvSpPr>
            <a:spLocks noChangeShapeType="1"/>
          </p:cNvSpPr>
          <p:nvPr/>
        </p:nvSpPr>
        <p:spPr bwMode="gray">
          <a:xfrm>
            <a:off x="6873875" y="1054100"/>
            <a:ext cx="0" cy="0"/>
          </a:xfrm>
          <a:prstGeom prst="line">
            <a:avLst/>
          </a:prstGeom>
          <a:noFill/>
          <a:ln w="25400">
            <a:solidFill>
              <a:srgbClr val="FF77FC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4343" name="Text Box 8"/>
          <p:cNvSpPr txBox="1">
            <a:spLocks noChangeArrowheads="1"/>
          </p:cNvSpPr>
          <p:nvPr/>
        </p:nvSpPr>
        <p:spPr bwMode="gray">
          <a:xfrm>
            <a:off x="352425" y="1268413"/>
            <a:ext cx="1525588" cy="400050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Tx/>
              <a:buNone/>
            </a:pPr>
            <a:r>
              <a:rPr lang="ko-KR" altLang="en-US" sz="2000">
                <a:solidFill>
                  <a:schemeClr val="tx1"/>
                </a:solidFill>
              </a:rPr>
              <a:t>관련속성</a:t>
            </a:r>
          </a:p>
        </p:txBody>
      </p:sp>
      <p:pic>
        <p:nvPicPr>
          <p:cNvPr id="143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52425" y="1844675"/>
            <a:ext cx="8396288" cy="45370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2EEEFE-C38F-4423-A30B-6E1DFFB7779B}" type="slidenum">
              <a:rPr lang="en-US" altLang="ko-KR" smtClean="0">
                <a:latin typeface="굴림" charset="-127"/>
                <a:ea typeface="굴림" charset="-127"/>
              </a:rPr>
              <a:pPr/>
              <a:t>198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@RequestMapping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4592638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pic>
        <p:nvPicPr>
          <p:cNvPr id="15366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106488"/>
            <a:ext cx="8496300" cy="6667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15367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34963" y="1985963"/>
            <a:ext cx="8269287" cy="165893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1536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611188" y="3860800"/>
            <a:ext cx="6985000" cy="2808288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C57451-A23F-4FCE-A40C-7E29BC4468D4}" type="slidenum">
              <a:rPr lang="en-US" altLang="ko-KR" smtClean="0">
                <a:latin typeface="굴림" charset="-127"/>
                <a:ea typeface="굴림" charset="-127"/>
              </a:rPr>
              <a:pPr/>
              <a:t>199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@RequestMapping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6388" name="Picture 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196975"/>
            <a:ext cx="8424863" cy="9366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16389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23850" y="2276475"/>
            <a:ext cx="8064500" cy="42481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ACCE80-3A3D-423A-A9AB-EA112C552034}" type="slidenum">
              <a:rPr lang="en-US" altLang="ko-KR" smtClean="0">
                <a:latin typeface="굴림" charset="-127"/>
                <a:ea typeface="굴림" charset="-127"/>
              </a:rPr>
              <a:pPr/>
              <a:t>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스프링 프레임워크란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?</a:t>
            </a:r>
          </a:p>
        </p:txBody>
      </p:sp>
      <p:sp>
        <p:nvSpPr>
          <p:cNvPr id="4100" name="Rectangle 30"/>
          <p:cNvSpPr>
            <a:spLocks noChangeArrowheads="1"/>
          </p:cNvSpPr>
          <p:nvPr/>
        </p:nvSpPr>
        <p:spPr bwMode="gray">
          <a:xfrm>
            <a:off x="311150" y="1412875"/>
            <a:ext cx="8497888" cy="422910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endParaRPr lang="en-US" altLang="ko-KR" sz="2400"/>
          </a:p>
          <a:p>
            <a:pPr algn="l">
              <a:lnSpc>
                <a:spcPct val="100000"/>
              </a:lnSpc>
              <a:buFont typeface="Arial" charset="0"/>
              <a:buChar char="•"/>
            </a:pPr>
            <a:r>
              <a:rPr lang="en-US" altLang="ko-KR" sz="2400"/>
              <a:t>  Rod Johnson</a:t>
            </a:r>
            <a:r>
              <a:rPr lang="ko-KR" altLang="en-US" sz="2400"/>
              <a:t>이 만든 오픈소스 프레임워크</a:t>
            </a:r>
          </a:p>
          <a:p>
            <a:pPr algn="l">
              <a:lnSpc>
                <a:spcPct val="100000"/>
              </a:lnSpc>
            </a:pPr>
            <a:r>
              <a:rPr lang="ko-KR" altLang="en-US" sz="2400"/>
              <a:t></a:t>
            </a:r>
            <a:r>
              <a:rPr lang="en-US" altLang="ko-KR" sz="2400"/>
              <a:t>- </a:t>
            </a:r>
            <a:r>
              <a:rPr lang="ko-KR" altLang="en-US" sz="2400"/>
              <a:t>복잡한 엔터프라이즈 애플리케이션개발을 겨냥</a:t>
            </a:r>
            <a:endParaRPr lang="en-US" altLang="ko-KR" sz="2400"/>
          </a:p>
          <a:p>
            <a:pPr algn="l">
              <a:lnSpc>
                <a:spcPct val="100000"/>
              </a:lnSpc>
            </a:pPr>
            <a:endParaRPr lang="ko-KR" altLang="en-US" sz="2400"/>
          </a:p>
          <a:p>
            <a:pPr algn="l">
              <a:lnSpc>
                <a:spcPct val="100000"/>
              </a:lnSpc>
            </a:pPr>
            <a:r>
              <a:rPr lang="en-US" altLang="ko-KR" sz="2400"/>
              <a:t>Ejb</a:t>
            </a:r>
            <a:r>
              <a:rPr lang="ko-KR" altLang="en-US" sz="2400"/>
              <a:t>기반으로 개발을 하지 않고 </a:t>
            </a:r>
            <a:r>
              <a:rPr lang="en-US" altLang="ko-KR" sz="2400">
                <a:solidFill>
                  <a:srgbClr val="FF0000"/>
                </a:solidFill>
              </a:rPr>
              <a:t>POJO</a:t>
            </a:r>
            <a:r>
              <a:rPr lang="ko-KR" altLang="en-US" sz="2400">
                <a:solidFill>
                  <a:srgbClr val="FF0000"/>
                </a:solidFill>
              </a:rPr>
              <a:t>기반으로 개발을 하더라도 가볍고 제어가 가능한 상호 관련이 적은 </a:t>
            </a:r>
            <a:r>
              <a:rPr lang="en-US" altLang="ko-KR" sz="2400">
                <a:solidFill>
                  <a:srgbClr val="FF0000"/>
                </a:solidFill>
              </a:rPr>
              <a:t>AOP</a:t>
            </a:r>
            <a:r>
              <a:rPr lang="ko-KR" altLang="en-US" sz="2400">
                <a:solidFill>
                  <a:srgbClr val="FF0000"/>
                </a:solidFill>
              </a:rPr>
              <a:t>를 지원하고 컨테이너를 통해 라이프사이클을 관리하고 </a:t>
            </a:r>
            <a:r>
              <a:rPr lang="en-US" altLang="ko-KR" sz="2400">
                <a:solidFill>
                  <a:srgbClr val="FF0000"/>
                </a:solidFill>
              </a:rPr>
              <a:t>xml</a:t>
            </a:r>
            <a:r>
              <a:rPr lang="ko-KR" altLang="en-US" sz="2400">
                <a:solidFill>
                  <a:srgbClr val="FF0000"/>
                </a:solidFill>
              </a:rPr>
              <a:t>기반으로 컴포넌트를 개발 </a:t>
            </a:r>
            <a:r>
              <a:rPr lang="ko-KR" altLang="en-US" sz="2400"/>
              <a:t>할 수 있도록 지원해주는 프레임웍 이다</a:t>
            </a:r>
            <a:r>
              <a:rPr lang="en-US" altLang="ko-KR" sz="2400"/>
              <a:t>.</a:t>
            </a:r>
            <a:endParaRPr lang="ko-KR" altLang="en-US" sz="2400"/>
          </a:p>
          <a:p>
            <a:pPr algn="l">
              <a:lnSpc>
                <a:spcPct val="100000"/>
              </a:lnSpc>
            </a:pPr>
            <a:endParaRPr lang="en-US" altLang="ko-K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331BFB-5EF0-4587-9100-B51CB4327747}" type="slidenum">
              <a:rPr lang="en-US" altLang="ko-KR" smtClean="0">
                <a:latin typeface="굴림" charset="-127"/>
                <a:ea typeface="굴림" charset="-127"/>
              </a:rPr>
              <a:pPr/>
              <a:t>20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</a:t>
            </a:r>
          </a:p>
        </p:txBody>
      </p:sp>
      <p:sp>
        <p:nvSpPr>
          <p:cNvPr id="22532" name="Rectangle 30"/>
          <p:cNvSpPr>
            <a:spLocks noChangeArrowheads="1"/>
          </p:cNvSpPr>
          <p:nvPr/>
        </p:nvSpPr>
        <p:spPr bwMode="gray">
          <a:xfrm>
            <a:off x="323850" y="1377950"/>
            <a:ext cx="8280400" cy="1938338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- Spring Context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  Spring Core </a:t>
            </a:r>
            <a:r>
              <a:rPr lang="ko-KR" altLang="en-US" sz="2400"/>
              <a:t>바로 위에 있으면서 </a:t>
            </a:r>
            <a:r>
              <a:rPr lang="en-US" altLang="ko-KR" sz="2400"/>
              <a:t>Spring Core</a:t>
            </a:r>
            <a:r>
              <a:rPr lang="ko-KR" altLang="en-US" sz="2400"/>
              <a:t>에서 지원하는 기능 외에 추가적인 기능들과 좀 더 쉬운 개발이 가능하도록 지원하고 있다</a:t>
            </a:r>
            <a:r>
              <a:rPr lang="en-US" altLang="ko-KR" sz="2400"/>
              <a:t>. </a:t>
            </a:r>
            <a:r>
              <a:rPr lang="ko-KR" altLang="en-US" sz="2400"/>
              <a:t>또한 </a:t>
            </a:r>
            <a:r>
              <a:rPr lang="en-US" altLang="ko-KR" sz="2400"/>
              <a:t>JNDI(Java Naming and Directory Interface) </a:t>
            </a:r>
            <a:r>
              <a:rPr lang="ko-KR" altLang="en-US" sz="2400"/>
              <a:t>및 </a:t>
            </a:r>
            <a:r>
              <a:rPr lang="en-US" altLang="ko-KR" sz="2400"/>
              <a:t>EJB</a:t>
            </a:r>
            <a:r>
              <a:rPr lang="ko-KR" altLang="en-US" sz="2400"/>
              <a:t>의 지원</a:t>
            </a:r>
            <a:r>
              <a:rPr lang="en-US" altLang="ko-KR" sz="2400"/>
              <a:t>, </a:t>
            </a:r>
            <a:r>
              <a:rPr lang="ko-KR" altLang="en-US" sz="2400"/>
              <a:t>메일 송</a:t>
            </a:r>
            <a:r>
              <a:rPr lang="en-US" altLang="ko-KR" sz="2400"/>
              <a:t>.</a:t>
            </a:r>
            <a:r>
              <a:rPr lang="ko-KR" altLang="en-US" sz="2400"/>
              <a:t>수신 기능 등을 제공한다</a:t>
            </a:r>
            <a:r>
              <a:rPr lang="en-US" altLang="ko-KR" sz="2400"/>
              <a:t>.</a:t>
            </a:r>
          </a:p>
        </p:txBody>
      </p:sp>
      <p:sp>
        <p:nvSpPr>
          <p:cNvPr id="22533" name="Rectangle 30"/>
          <p:cNvSpPr>
            <a:spLocks noChangeArrowheads="1"/>
          </p:cNvSpPr>
          <p:nvPr/>
        </p:nvSpPr>
        <p:spPr bwMode="gray">
          <a:xfrm>
            <a:off x="323850" y="3948113"/>
            <a:ext cx="8280400" cy="15684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-Spring Web MVC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  </a:t>
            </a:r>
            <a:r>
              <a:rPr lang="ko-KR" altLang="en-US" sz="2400"/>
              <a:t>웹 어플리케이션의 </a:t>
            </a:r>
            <a:r>
              <a:rPr lang="en-US" altLang="ko-KR" sz="2400"/>
              <a:t>MVC</a:t>
            </a:r>
            <a:r>
              <a:rPr lang="ko-KR" altLang="en-US" sz="2400"/>
              <a:t>프레임워크 기능을 제공한다</a:t>
            </a:r>
            <a:r>
              <a:rPr lang="en-US" altLang="ko-KR" sz="2400"/>
              <a:t>. JSP</a:t>
            </a:r>
            <a:r>
              <a:rPr lang="ko-KR" altLang="en-US" sz="2400"/>
              <a:t>나 템플릿 엔진으로 유명한 벨로시티 지원</a:t>
            </a:r>
            <a:r>
              <a:rPr lang="en-US" altLang="ko-KR" sz="2400"/>
              <a:t> </a:t>
            </a:r>
            <a:r>
              <a:rPr lang="ko-KR" altLang="en-US" sz="2400"/>
              <a:t>외에도 웹에서 </a:t>
            </a:r>
            <a:r>
              <a:rPr lang="en-US" altLang="ko-KR" sz="2400"/>
              <a:t>PDF, </a:t>
            </a:r>
            <a:r>
              <a:rPr lang="ko-KR" altLang="en-US" sz="2400"/>
              <a:t>엑셀을 취급하기 위한 기능도 제공한다</a:t>
            </a:r>
            <a:r>
              <a:rPr lang="en-US" altLang="ko-KR" sz="2400"/>
              <a:t>.</a:t>
            </a:r>
            <a:endParaRPr lang="ko-K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EB8398-E7C4-4C4B-8007-D3B363D12745}" type="slidenum">
              <a:rPr lang="en-US" altLang="ko-KR" smtClean="0">
                <a:latin typeface="굴림" charset="-127"/>
                <a:ea typeface="굴림" charset="-127"/>
              </a:rPr>
              <a:pPr/>
              <a:t>200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@RequestMapping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196975"/>
            <a:ext cx="8496300" cy="11525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95288" y="2420938"/>
            <a:ext cx="8064500" cy="39608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F92E3A-9ED4-40D3-A14D-1B05A8020BE5}" type="slidenum">
              <a:rPr lang="en-US" altLang="ko-KR" smtClean="0">
                <a:latin typeface="굴림" charset="-127"/>
                <a:ea typeface="굴림" charset="-127"/>
              </a:rPr>
              <a:pPr/>
              <a:t>201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@RequestParam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8437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268413"/>
            <a:ext cx="8496300" cy="40322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EA62CA-BF91-4820-AC7D-EF2A262115D6}" type="slidenum">
              <a:rPr lang="en-US" altLang="ko-KR" smtClean="0">
                <a:latin typeface="굴림" charset="-127"/>
                <a:ea typeface="굴림" charset="-127"/>
              </a:rPr>
              <a:pPr/>
              <a:t>202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@RequestParam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196975"/>
            <a:ext cx="8569325" cy="53276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282E91-8BDB-4B70-996C-5C966FB75B41}" type="slidenum">
              <a:rPr lang="en-US" altLang="ko-KR" smtClean="0">
                <a:latin typeface="굴림" charset="-127"/>
                <a:ea typeface="굴림" charset="-127"/>
              </a:rPr>
              <a:pPr/>
              <a:t>203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@ModelAttribute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54025" y="1239838"/>
            <a:ext cx="8439150" cy="40608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DCB0F0-9454-4846-BF8D-E17B25BE0B37}" type="slidenum">
              <a:rPr lang="en-US" altLang="ko-KR" smtClean="0">
                <a:latin typeface="굴림" charset="-127"/>
                <a:ea typeface="굴림" charset="-127"/>
              </a:rPr>
              <a:pPr/>
              <a:t>204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한글 인코딩 설정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1509" name="TextBox 1"/>
          <p:cNvSpPr txBox="1">
            <a:spLocks noChangeArrowheads="1"/>
          </p:cNvSpPr>
          <p:nvPr/>
        </p:nvSpPr>
        <p:spPr bwMode="auto">
          <a:xfrm>
            <a:off x="287338" y="1196975"/>
            <a:ext cx="8245475" cy="549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000"/>
              <a:t>&lt;filter&gt;</a:t>
            </a:r>
          </a:p>
          <a:p>
            <a:pPr algn="l"/>
            <a:r>
              <a:rPr lang="en-US" altLang="ko-KR" sz="2000"/>
              <a:t>   &lt;filter-name&gt;charaterEncoding&lt;/filter-name&gt;</a:t>
            </a:r>
          </a:p>
          <a:p>
            <a:pPr algn="l"/>
            <a:r>
              <a:rPr lang="en-US" altLang="ko-KR" sz="2000"/>
              <a:t>   &lt;filter-class&gt;</a:t>
            </a:r>
          </a:p>
          <a:p>
            <a:pPr algn="l"/>
            <a:r>
              <a:rPr lang="en-US" altLang="ko-KR" sz="2000"/>
              <a:t>     org.springframework.web.filter.CharacterEncodingFilter</a:t>
            </a:r>
          </a:p>
          <a:p>
            <a:pPr algn="l"/>
            <a:r>
              <a:rPr lang="en-US" altLang="ko-KR" sz="2000"/>
              <a:t>   &lt;/filter-class&gt;</a:t>
            </a:r>
          </a:p>
          <a:p>
            <a:pPr algn="l"/>
            <a:r>
              <a:rPr lang="en-US" altLang="ko-KR" sz="2000"/>
              <a:t>    &lt;init-param&gt;</a:t>
            </a:r>
          </a:p>
          <a:p>
            <a:pPr algn="l"/>
            <a:r>
              <a:rPr lang="en-US" altLang="ko-KR" sz="2000"/>
              <a:t>       &lt;param-name&gt;encoding&lt;/param-name&gt;</a:t>
            </a:r>
          </a:p>
          <a:p>
            <a:pPr algn="l"/>
            <a:r>
              <a:rPr lang="en-US" altLang="ko-KR" sz="2000"/>
              <a:t>       &lt;param-value&gt;UTF-8&lt;/param-value&gt;</a:t>
            </a:r>
          </a:p>
          <a:p>
            <a:pPr algn="l"/>
            <a:r>
              <a:rPr lang="en-US" altLang="ko-KR" sz="2000"/>
              <a:t>    &lt;/init-param&gt;</a:t>
            </a:r>
          </a:p>
          <a:p>
            <a:pPr algn="l"/>
            <a:r>
              <a:rPr lang="en-US" altLang="ko-KR" sz="2000"/>
              <a:t>  &lt;/filter&gt;</a:t>
            </a:r>
          </a:p>
          <a:p>
            <a:pPr algn="l"/>
            <a:r>
              <a:rPr lang="ko-KR" altLang="en-US" sz="2000"/>
              <a:t>  </a:t>
            </a:r>
          </a:p>
          <a:p>
            <a:pPr algn="l"/>
            <a:r>
              <a:rPr lang="en-US" altLang="ko-KR" sz="2000"/>
              <a:t>  &lt;filter-mapping&gt;</a:t>
            </a:r>
          </a:p>
          <a:p>
            <a:pPr algn="l"/>
            <a:r>
              <a:rPr lang="en-US" altLang="ko-KR" sz="2000"/>
              <a:t>    &lt;filter-name&gt;charaterEncoding&lt;/filter-name&gt;</a:t>
            </a:r>
          </a:p>
          <a:p>
            <a:pPr algn="l"/>
            <a:r>
              <a:rPr lang="en-US" altLang="ko-KR" sz="2000"/>
              <a:t>    &lt;url-pattern&gt;/*&lt;/url-pattern&gt;</a:t>
            </a:r>
          </a:p>
          <a:p>
            <a:pPr algn="l"/>
            <a:r>
              <a:rPr lang="en-US" altLang="ko-KR" sz="2000"/>
              <a:t>  &lt;/filter-mapping&gt;</a:t>
            </a:r>
            <a:endParaRPr lang="ko-KR" altLang="en-US" sz="2000"/>
          </a:p>
        </p:txBody>
      </p:sp>
      <p:sp>
        <p:nvSpPr>
          <p:cNvPr id="21510" name="Text Box 8"/>
          <p:cNvSpPr txBox="1">
            <a:spLocks noChangeArrowheads="1"/>
          </p:cNvSpPr>
          <p:nvPr/>
        </p:nvSpPr>
        <p:spPr bwMode="gray">
          <a:xfrm>
            <a:off x="6443663" y="1174750"/>
            <a:ext cx="2232025" cy="400050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Tx/>
              <a:buNone/>
            </a:pPr>
            <a:r>
              <a:rPr lang="en-US" altLang="ko-KR" sz="2000">
                <a:solidFill>
                  <a:schemeClr val="tx1"/>
                </a:solidFill>
              </a:rPr>
              <a:t>Web.xml</a:t>
            </a:r>
            <a:r>
              <a:rPr lang="ko-KR" altLang="en-US" sz="2000">
                <a:solidFill>
                  <a:schemeClr val="tx1"/>
                </a:solidFill>
              </a:rPr>
              <a:t>에 추가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@SessionAttribute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2532" name="Picture 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79388" y="1350963"/>
            <a:ext cx="8424862" cy="39338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205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38A9F5-308B-4B28-9F84-F5679E52E235}" type="slidenum">
              <a:rPr lang="en-US" altLang="ko-KR" smtClean="0">
                <a:latin typeface="굴림" charset="-127"/>
                <a:ea typeface="굴림" charset="-127"/>
              </a:rPr>
              <a:pPr/>
              <a:t>206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@Controller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메소드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3557" name="Rectangle 84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3558" name="Rectangle 145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3559" name="Rectangle 204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3560" name="Rectangle 273"/>
          <p:cNvSpPr>
            <a:spLocks noChangeArrowheads="1"/>
          </p:cNvSpPr>
          <p:nvPr/>
        </p:nvSpPr>
        <p:spPr bwMode="gray">
          <a:xfrm>
            <a:off x="214282" y="928670"/>
            <a:ext cx="8497888" cy="769441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ko-KR" altLang="en-US" sz="2200" dirty="0"/>
              <a:t>기존의 </a:t>
            </a:r>
            <a:r>
              <a:rPr lang="ko-KR" altLang="en-US" sz="2200" dirty="0" err="1"/>
              <a:t>계층형</a:t>
            </a:r>
            <a:r>
              <a:rPr lang="ko-KR" altLang="en-US" sz="2200" dirty="0"/>
              <a:t> </a:t>
            </a:r>
            <a:r>
              <a:rPr lang="en-US" altLang="ko-KR" sz="2200" dirty="0"/>
              <a:t>Controller</a:t>
            </a:r>
            <a:r>
              <a:rPr lang="ko-KR" altLang="en-US" sz="2200" dirty="0"/>
              <a:t>에 비해 유현한 </a:t>
            </a:r>
            <a:r>
              <a:rPr lang="ko-KR" altLang="en-US" sz="2200" dirty="0" err="1"/>
              <a:t>메소드</a:t>
            </a:r>
            <a:r>
              <a:rPr lang="ko-KR" altLang="en-US" sz="2200" dirty="0"/>
              <a:t> </a:t>
            </a:r>
            <a:r>
              <a:rPr lang="ko-KR" altLang="en-US" sz="2200" dirty="0" err="1"/>
              <a:t>파리미터</a:t>
            </a:r>
            <a:r>
              <a:rPr lang="en-US" altLang="ko-KR" sz="2200" dirty="0"/>
              <a:t>,</a:t>
            </a:r>
            <a:r>
              <a:rPr lang="ko-KR" altLang="en-US" sz="2200" dirty="0" err="1"/>
              <a:t>리턴값을</a:t>
            </a:r>
            <a:r>
              <a:rPr lang="ko-KR" altLang="en-US" sz="2200" dirty="0"/>
              <a:t> 갖는다</a:t>
            </a:r>
            <a:r>
              <a:rPr lang="en-US" altLang="ko-KR" sz="2200" dirty="0"/>
              <a:t>.</a:t>
            </a:r>
          </a:p>
        </p:txBody>
      </p:sp>
      <p:pic>
        <p:nvPicPr>
          <p:cNvPr id="23561" name="Picture 8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71438" y="1916113"/>
            <a:ext cx="8893175" cy="482600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69430A-613D-4942-A977-4B55175214F8}" type="slidenum">
              <a:rPr lang="en-US" altLang="ko-KR" smtClean="0">
                <a:latin typeface="굴림" charset="-127"/>
                <a:ea typeface="굴림" charset="-127"/>
              </a:rPr>
              <a:pPr/>
              <a:t>207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@Controller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메소드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4581" name="Rectangle 84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4582" name="Rectangle 145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4583" name="Rectangle 204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4584" name="Text Box 10"/>
          <p:cNvSpPr txBox="1">
            <a:spLocks noChangeArrowheads="1"/>
          </p:cNvSpPr>
          <p:nvPr/>
        </p:nvSpPr>
        <p:spPr bwMode="gray">
          <a:xfrm>
            <a:off x="258763" y="1052513"/>
            <a:ext cx="1871662" cy="354012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Tx/>
              <a:buNone/>
            </a:pPr>
            <a:r>
              <a:rPr lang="ko-KR" altLang="en-US" sz="1700"/>
              <a:t>메소드 리턴타입</a:t>
            </a:r>
          </a:p>
        </p:txBody>
      </p:sp>
      <p:pic>
        <p:nvPicPr>
          <p:cNvPr id="245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254000" y="1557338"/>
            <a:ext cx="8710613" cy="50403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A3700A-945E-4240-B3AB-AA599EDC452B}" type="slidenum">
              <a:rPr lang="en-US" altLang="ko-KR" smtClean="0">
                <a:latin typeface="굴림" charset="-127"/>
                <a:ea typeface="굴림" charset="-127"/>
              </a:rPr>
              <a:pPr/>
              <a:t>208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ViewResolver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등록</a:t>
            </a:r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5605" name="Rectangle 19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5606" name="Rectangle 39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5607" name="Rectangle 58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5608" name="Rectangle 10"/>
          <p:cNvSpPr>
            <a:spLocks noChangeArrowheads="1"/>
          </p:cNvSpPr>
          <p:nvPr/>
        </p:nvSpPr>
        <p:spPr bwMode="gray">
          <a:xfrm>
            <a:off x="242888" y="1373188"/>
            <a:ext cx="8650287" cy="17843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2000"/>
              <a:t>&lt;bean class=</a:t>
            </a:r>
            <a:r>
              <a:rPr lang="en-US" altLang="ko-KR" sz="2000" i="1"/>
              <a:t>“</a:t>
            </a:r>
          </a:p>
          <a:p>
            <a:pPr algn="l"/>
            <a:r>
              <a:rPr lang="en-US" altLang="ko-KR" sz="2000" i="1"/>
              <a:t> org.springframework.web.servlet.view.InternalResourceViewResolver"&gt;</a:t>
            </a:r>
            <a:endParaRPr lang="ko-KR" altLang="en-US" sz="2000"/>
          </a:p>
          <a:p>
            <a:pPr algn="l"/>
            <a:r>
              <a:rPr lang="en-US" altLang="ko-KR" sz="2000"/>
              <a:t>  &lt;property name=</a:t>
            </a:r>
            <a:r>
              <a:rPr lang="en-US" altLang="ko-KR" sz="2000" i="1"/>
              <a:t>"prefix" value="/WEB-INF/jsp/"/&gt; //</a:t>
            </a:r>
            <a:r>
              <a:rPr lang="ko-KR" altLang="en-US" sz="2000" i="1"/>
              <a:t>결과페이지가 있을 위치 </a:t>
            </a:r>
            <a:endParaRPr lang="en-US" altLang="ko-KR" sz="2000" i="1"/>
          </a:p>
          <a:p>
            <a:pPr algn="l"/>
            <a:r>
              <a:rPr lang="en-US" altLang="ko-KR" sz="2000"/>
              <a:t>  &lt;property name=</a:t>
            </a:r>
            <a:r>
              <a:rPr lang="en-US" altLang="ko-KR" sz="2000" i="1"/>
              <a:t>"suffix" value=".jsp"/&gt; &lt;!-- </a:t>
            </a:r>
            <a:r>
              <a:rPr lang="ko-KR" altLang="en-US" sz="2000" i="1"/>
              <a:t>확장자 지정하기 </a:t>
            </a:r>
            <a:r>
              <a:rPr lang="en-US" altLang="ko-KR" sz="2000" i="1"/>
              <a:t>--&gt;</a:t>
            </a:r>
          </a:p>
          <a:p>
            <a:pPr algn="l"/>
            <a:r>
              <a:rPr lang="en-US" altLang="ko-KR" sz="2000"/>
              <a:t>&lt;/bean&gt;</a:t>
            </a:r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gray">
          <a:xfrm>
            <a:off x="684213" y="3860800"/>
            <a:ext cx="7416800" cy="2154238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/>
            <a:endParaRPr lang="en-US" altLang="ko-KR" sz="2000"/>
          </a:p>
          <a:p>
            <a:pPr algn="l" eaLnBrk="0" hangingPunct="0"/>
            <a:r>
              <a:rPr lang="en-US" altLang="ko-KR" sz="2000"/>
              <a:t>ModelAndView mv =</a:t>
            </a:r>
            <a:r>
              <a:rPr lang="en-US" altLang="ko-KR" sz="2000" b="1"/>
              <a:t>new ModelAndView();</a:t>
            </a:r>
          </a:p>
          <a:p>
            <a:pPr algn="l" eaLnBrk="0" hangingPunct="0"/>
            <a:r>
              <a:rPr lang="en-US" altLang="ko-KR" sz="2000"/>
              <a:t>mv.setViewName("hello");</a:t>
            </a:r>
          </a:p>
          <a:p>
            <a:pPr algn="l" eaLnBrk="0" hangingPunct="0"/>
            <a:endParaRPr lang="en-US" altLang="ko-KR" sz="2000"/>
          </a:p>
          <a:p>
            <a:pPr algn="l" eaLnBrk="0" hangingPunct="0"/>
            <a:r>
              <a:rPr lang="en-US" altLang="ko-KR" sz="2000"/>
              <a:t>  =&gt; /WEB-INF/jsp/hello.jsp </a:t>
            </a:r>
            <a:r>
              <a:rPr lang="ko-KR" altLang="en-US" sz="2000"/>
              <a:t>뷰가 보여진다</a:t>
            </a:r>
            <a:r>
              <a:rPr lang="en-US" altLang="ko-KR" sz="2000"/>
              <a:t>.</a:t>
            </a:r>
          </a:p>
          <a:p>
            <a:pPr algn="l" eaLnBrk="0" hangingPunct="0"/>
            <a:r>
              <a:rPr lang="en-US" altLang="ko-KR" sz="20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2AFCE-BC7E-422A-BE76-4FA0A19BEC7C}" type="slidenum">
              <a:rPr lang="en-US" altLang="ko-KR" smtClean="0">
                <a:latin typeface="굴림" charset="-127"/>
                <a:ea typeface="굴림" charset="-127"/>
              </a:rPr>
              <a:pPr/>
              <a:t>209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웹 어플리케이션을 위한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ApplicationContext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설정</a:t>
            </a:r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6629" name="Rectangle 16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6630" name="Rectangle 35"/>
          <p:cNvSpPr>
            <a:spLocks noChangeArrowheads="1"/>
          </p:cNvSpPr>
          <p:nvPr/>
        </p:nvSpPr>
        <p:spPr bwMode="gray">
          <a:xfrm>
            <a:off x="8172450" y="6308725"/>
            <a:ext cx="184150" cy="366713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26631" name="Rectangle 36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6632" name="Rectangle 55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6633" name="Rectangle 10"/>
          <p:cNvSpPr>
            <a:spLocks noChangeArrowheads="1"/>
          </p:cNvSpPr>
          <p:nvPr/>
        </p:nvSpPr>
        <p:spPr bwMode="gray">
          <a:xfrm>
            <a:off x="247650" y="1196975"/>
            <a:ext cx="8648700" cy="4370388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2000"/>
              <a:t> &lt;listener&gt;</a:t>
            </a:r>
          </a:p>
          <a:p>
            <a:pPr algn="l"/>
            <a:r>
              <a:rPr lang="en-US" altLang="ko-KR" sz="2000"/>
              <a:t>    &lt;listener-class&gt;</a:t>
            </a:r>
          </a:p>
          <a:p>
            <a:pPr algn="l"/>
            <a:r>
              <a:rPr lang="en-US" altLang="ko-KR" sz="2000"/>
              <a:t>      org.springframework.web.context.ContextLoaderListener</a:t>
            </a:r>
          </a:p>
          <a:p>
            <a:pPr algn="l"/>
            <a:r>
              <a:rPr lang="en-US" altLang="ko-KR" sz="2000"/>
              <a:t>   &lt;/listener-class&gt;</a:t>
            </a:r>
          </a:p>
          <a:p>
            <a:pPr algn="l"/>
            <a:r>
              <a:rPr lang="en-US" altLang="ko-KR" sz="2000"/>
              <a:t>  &lt;/listener&gt;</a:t>
            </a:r>
          </a:p>
          <a:p>
            <a:pPr algn="l"/>
            <a:endParaRPr lang="ko-KR" altLang="en-US" sz="2000"/>
          </a:p>
          <a:p>
            <a:pPr algn="l"/>
            <a:r>
              <a:rPr lang="en-US" altLang="ko-KR" sz="2000"/>
              <a:t>  &lt;context-param&gt;</a:t>
            </a:r>
          </a:p>
          <a:p>
            <a:pPr algn="l"/>
            <a:r>
              <a:rPr lang="en-US" altLang="ko-KR" sz="2000"/>
              <a:t>    &lt;param-name&gt;contextConfigLocation&lt;/param-name&gt;</a:t>
            </a:r>
          </a:p>
          <a:p>
            <a:pPr algn="l"/>
            <a:r>
              <a:rPr lang="en-US" altLang="ko-KR" sz="2000"/>
              <a:t>    &lt;param-value&gt;</a:t>
            </a:r>
          </a:p>
          <a:p>
            <a:pPr algn="l"/>
            <a:r>
              <a:rPr lang="en-US" altLang="ko-KR" sz="2000"/>
              <a:t>       /WEB-INF/springConfig/commonServlet.xml</a:t>
            </a:r>
          </a:p>
          <a:p>
            <a:pPr algn="l"/>
            <a:r>
              <a:rPr lang="en-US" altLang="ko-KR" sz="2000"/>
              <a:t>    &lt;/param-value&gt;</a:t>
            </a:r>
          </a:p>
          <a:p>
            <a:pPr algn="l"/>
            <a:r>
              <a:rPr lang="en-US" altLang="ko-KR" sz="2000"/>
              <a:t>  &lt;/context-param&gt;</a:t>
            </a:r>
          </a:p>
        </p:txBody>
      </p:sp>
      <p:sp>
        <p:nvSpPr>
          <p:cNvPr id="26634" name="Text Box 8"/>
          <p:cNvSpPr txBox="1">
            <a:spLocks noChangeArrowheads="1"/>
          </p:cNvSpPr>
          <p:nvPr/>
        </p:nvSpPr>
        <p:spPr bwMode="gray">
          <a:xfrm>
            <a:off x="5148263" y="996950"/>
            <a:ext cx="2232025" cy="400050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Tx/>
              <a:buNone/>
            </a:pPr>
            <a:r>
              <a:rPr lang="en-US" altLang="ko-KR" sz="2000">
                <a:solidFill>
                  <a:schemeClr val="tx1"/>
                </a:solidFill>
              </a:rPr>
              <a:t>Web.xml</a:t>
            </a:r>
            <a:r>
              <a:rPr lang="ko-KR" altLang="en-US" sz="2000">
                <a:solidFill>
                  <a:schemeClr val="tx1"/>
                </a:solidFill>
              </a:rPr>
              <a:t>에 추가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3AA4DA2-80E8-45B5-BD53-3E4EFA6D2AC3}" type="slidenum">
              <a:rPr lang="en-US" altLang="ko-KR" smtClean="0">
                <a:latin typeface="굴림" charset="-127"/>
                <a:ea typeface="굴림" charset="-127"/>
              </a:rPr>
              <a:pPr/>
              <a:t>21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268413"/>
            <a:ext cx="814387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5647C1-6210-4A81-8B32-F4F4C5B8B029}" type="slidenum">
              <a:rPr lang="en-US" altLang="ko-KR" smtClean="0">
                <a:latin typeface="굴림" charset="-127"/>
                <a:ea typeface="굴림" charset="-127"/>
              </a:rPr>
              <a:pPr/>
              <a:t>210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14290"/>
            <a:ext cx="8642350" cy="5619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웹 어플리케이션을 위한 </a:t>
            </a:r>
            <a:r>
              <a:rPr lang="en-US" altLang="ko-KR" dirty="0" err="1" smtClean="0">
                <a:latin typeface="휴먼모음T" pitchFamily="18" charset="-127"/>
                <a:ea typeface="휴먼모음T" pitchFamily="18" charset="-127"/>
              </a:rPr>
              <a:t>ApplicationContext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설정</a:t>
            </a:r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0" y="22653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7653" name="Rectangle 16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7654" name="Rectangle 35"/>
          <p:cNvSpPr>
            <a:spLocks noChangeArrowheads="1"/>
          </p:cNvSpPr>
          <p:nvPr/>
        </p:nvSpPr>
        <p:spPr bwMode="gray">
          <a:xfrm>
            <a:off x="8172450" y="6308725"/>
            <a:ext cx="184150" cy="366713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27655" name="Rectangle 36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7656" name="Rectangle 55"/>
          <p:cNvSpPr>
            <a:spLocks noChangeArrowheads="1"/>
          </p:cNvSpPr>
          <p:nvPr/>
        </p:nvSpPr>
        <p:spPr bwMode="gray">
          <a:xfrm>
            <a:off x="0" y="29241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7657" name="Rectangle 10"/>
          <p:cNvSpPr>
            <a:spLocks noChangeArrowheads="1"/>
          </p:cNvSpPr>
          <p:nvPr/>
        </p:nvSpPr>
        <p:spPr bwMode="gray">
          <a:xfrm>
            <a:off x="247650" y="1476375"/>
            <a:ext cx="8648700" cy="4494213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/>
              <a:t> </a:t>
            </a:r>
            <a:r>
              <a:rPr lang="ko-KR" altLang="en-US" sz="2200"/>
              <a:t>실제로 </a:t>
            </a:r>
            <a:r>
              <a:rPr lang="en-US" altLang="ko-KR" sz="2200"/>
              <a:t>ContextLoaderListener</a:t>
            </a:r>
            <a:r>
              <a:rPr lang="ko-KR" altLang="en-US" sz="2200"/>
              <a:t>와 </a:t>
            </a:r>
            <a:r>
              <a:rPr lang="en-US" altLang="ko-KR" sz="2200"/>
              <a:t>DispatcherServlet</a:t>
            </a:r>
            <a:r>
              <a:rPr lang="ko-KR" altLang="en-US" sz="2200"/>
              <a:t>은 각각 </a:t>
            </a:r>
            <a:r>
              <a:rPr lang="en-US" altLang="ko-KR" sz="2200"/>
              <a:t>WebApplicationContext</a:t>
            </a:r>
            <a:r>
              <a:rPr lang="ko-KR" altLang="en-US" sz="2200"/>
              <a:t>객체를 생성한다</a:t>
            </a:r>
            <a:r>
              <a:rPr lang="en-US" altLang="ko-KR" sz="220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200">
                <a:solidFill>
                  <a:srgbClr val="FF0000"/>
                </a:solidFill>
              </a:rPr>
              <a:t>ContextLoaderListener</a:t>
            </a:r>
            <a:r>
              <a:rPr lang="ko-KR" altLang="en-US" sz="2200">
                <a:solidFill>
                  <a:srgbClr val="FF0000"/>
                </a:solidFill>
              </a:rPr>
              <a:t>가 생성하는 </a:t>
            </a:r>
            <a:r>
              <a:rPr lang="en-US" altLang="ko-KR" sz="2200">
                <a:solidFill>
                  <a:srgbClr val="FF0000"/>
                </a:solidFill>
              </a:rPr>
              <a:t>WebApplicationContext</a:t>
            </a:r>
            <a:r>
              <a:rPr lang="ko-KR" altLang="en-US" sz="2200">
                <a:solidFill>
                  <a:srgbClr val="FF0000"/>
                </a:solidFill>
              </a:rPr>
              <a:t>는 웹 어플리케이션에서 루트 컨텍스트가 되며 </a:t>
            </a:r>
            <a:r>
              <a:rPr lang="en-US" altLang="ko-KR" sz="2200">
                <a:solidFill>
                  <a:srgbClr val="FF0000"/>
                </a:solidFill>
              </a:rPr>
              <a:t>DispatcherServlet</a:t>
            </a:r>
            <a:r>
              <a:rPr lang="ko-KR" altLang="en-US" sz="2200">
                <a:solidFill>
                  <a:srgbClr val="FF0000"/>
                </a:solidFill>
              </a:rPr>
              <a:t>이 생성하는 </a:t>
            </a:r>
            <a:r>
              <a:rPr lang="en-US" altLang="ko-KR" sz="2200">
                <a:solidFill>
                  <a:srgbClr val="FF0000"/>
                </a:solidFill>
              </a:rPr>
              <a:t>WebApplicationContext</a:t>
            </a:r>
            <a:r>
              <a:rPr lang="ko-KR" altLang="en-US" sz="2200">
                <a:solidFill>
                  <a:srgbClr val="FF0000"/>
                </a:solidFill>
              </a:rPr>
              <a:t>는 자식 컨텍스트가 된다</a:t>
            </a:r>
            <a:r>
              <a:rPr lang="en-US" altLang="ko-KR" sz="2200">
                <a:solidFill>
                  <a:srgbClr val="FF0000"/>
                </a:solidFill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2200"/>
              <a:t>이때 자식은 </a:t>
            </a:r>
            <a:r>
              <a:rPr lang="en-US" altLang="ko-KR" sz="2200"/>
              <a:t>root</a:t>
            </a:r>
            <a:r>
              <a:rPr lang="ko-KR" altLang="en-US" sz="2200"/>
              <a:t>가 제공하는 빈을 사용할수 있기 때문에 각각의 </a:t>
            </a:r>
            <a:r>
              <a:rPr lang="en-US" altLang="ko-KR" sz="2200"/>
              <a:t>DispatcherServlet</a:t>
            </a:r>
            <a:r>
              <a:rPr lang="ko-KR" altLang="en-US" sz="2200"/>
              <a:t>이 공통으로 필요로 하는 빈을 </a:t>
            </a:r>
            <a:r>
              <a:rPr lang="en-US" altLang="ko-KR" sz="2200"/>
              <a:t>ContextLoaderListener</a:t>
            </a:r>
            <a:r>
              <a:rPr lang="ko-KR" altLang="en-US" sz="2200"/>
              <a:t>를 이용하여 설정하는 좋다</a:t>
            </a:r>
            <a:r>
              <a:rPr lang="en-US" altLang="ko-KR" sz="22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A1F146-248A-446E-8567-137803F5FD95}" type="slidenum">
              <a:rPr lang="en-US" altLang="ko-KR" smtClean="0">
                <a:latin typeface="굴림" charset="-127"/>
                <a:ea typeface="굴림" charset="-127"/>
              </a:rPr>
              <a:pPr/>
              <a:t>211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컨트롤러 클래스 자동 스캔</a:t>
            </a: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0" y="2049463"/>
            <a:ext cx="9144000" cy="0"/>
          </a:xfrm>
          <a:prstGeom prst="rect">
            <a:avLst/>
          </a:prstGeom>
          <a:noFill/>
          <a:ln w="12700" cap="rnd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8677" name="Rectangle 16"/>
          <p:cNvSpPr>
            <a:spLocks noChangeArrowheads="1"/>
          </p:cNvSpPr>
          <p:nvPr/>
        </p:nvSpPr>
        <p:spPr bwMode="gray">
          <a:xfrm>
            <a:off x="0" y="27082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8678" name="Rectangle 35"/>
          <p:cNvSpPr>
            <a:spLocks noChangeArrowheads="1"/>
          </p:cNvSpPr>
          <p:nvPr/>
        </p:nvSpPr>
        <p:spPr bwMode="gray">
          <a:xfrm>
            <a:off x="8172450" y="6308725"/>
            <a:ext cx="184150" cy="366713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28679" name="Rectangle 36"/>
          <p:cNvSpPr>
            <a:spLocks noChangeArrowheads="1"/>
          </p:cNvSpPr>
          <p:nvPr/>
        </p:nvSpPr>
        <p:spPr bwMode="gray">
          <a:xfrm>
            <a:off x="0" y="27082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8680" name="Rectangle 55"/>
          <p:cNvSpPr>
            <a:spLocks noChangeArrowheads="1"/>
          </p:cNvSpPr>
          <p:nvPr/>
        </p:nvSpPr>
        <p:spPr bwMode="gray">
          <a:xfrm>
            <a:off x="0" y="2708275"/>
            <a:ext cx="9144000" cy="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8681" name="Rectangle 10"/>
          <p:cNvSpPr>
            <a:spLocks noChangeArrowheads="1"/>
          </p:cNvSpPr>
          <p:nvPr/>
        </p:nvSpPr>
        <p:spPr bwMode="gray">
          <a:xfrm>
            <a:off x="247650" y="1582738"/>
            <a:ext cx="8648700" cy="1063625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2000"/>
              <a:t> </a:t>
            </a:r>
          </a:p>
          <a:p>
            <a:pPr algn="l"/>
            <a:r>
              <a:rPr lang="en-US" altLang="ko-KR" sz="2000"/>
              <a:t>&lt;context:component-scan base-package=</a:t>
            </a:r>
            <a:r>
              <a:rPr lang="en-US" altLang="ko-KR" sz="2000" i="1"/>
              <a:t>“sist.test.exam"/&gt;</a:t>
            </a:r>
          </a:p>
          <a:p>
            <a:pPr algn="l"/>
            <a:endParaRPr lang="en-US" altLang="ko-KR" sz="2000"/>
          </a:p>
        </p:txBody>
      </p:sp>
      <p:sp>
        <p:nvSpPr>
          <p:cNvPr id="28682" name="Text Box 8"/>
          <p:cNvSpPr txBox="1">
            <a:spLocks noChangeArrowheads="1"/>
          </p:cNvSpPr>
          <p:nvPr/>
        </p:nvSpPr>
        <p:spPr bwMode="gray">
          <a:xfrm>
            <a:off x="971550" y="1268413"/>
            <a:ext cx="2232025" cy="400050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Tx/>
              <a:buNone/>
            </a:pPr>
            <a:r>
              <a:rPr lang="en-US" altLang="ko-KR" sz="2000">
                <a:solidFill>
                  <a:schemeClr val="tx1"/>
                </a:solidFill>
              </a:rPr>
              <a:t>Servlet</a:t>
            </a:r>
            <a:r>
              <a:rPr lang="ko-KR" altLang="en-US" sz="2000">
                <a:solidFill>
                  <a:schemeClr val="tx1"/>
                </a:solidFill>
              </a:rPr>
              <a:t>문서에 추가</a:t>
            </a:r>
          </a:p>
        </p:txBody>
      </p:sp>
      <p:sp>
        <p:nvSpPr>
          <p:cNvPr id="28683" name="Text Box 8"/>
          <p:cNvSpPr txBox="1">
            <a:spLocks noChangeArrowheads="1"/>
          </p:cNvSpPr>
          <p:nvPr/>
        </p:nvSpPr>
        <p:spPr bwMode="gray">
          <a:xfrm>
            <a:off x="539750" y="3336925"/>
            <a:ext cx="8064500" cy="768350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Tx/>
              <a:buNone/>
            </a:pPr>
            <a:r>
              <a:rPr lang="ko-KR" altLang="en-US" sz="2200">
                <a:solidFill>
                  <a:schemeClr val="tx1"/>
                </a:solidFill>
              </a:rPr>
              <a:t>만약</a:t>
            </a:r>
            <a:r>
              <a:rPr lang="en-US" altLang="ko-KR" sz="2200">
                <a:solidFill>
                  <a:schemeClr val="tx1"/>
                </a:solidFill>
              </a:rPr>
              <a:t>, </a:t>
            </a:r>
            <a:r>
              <a:rPr lang="ko-KR" altLang="en-US" sz="2200">
                <a:solidFill>
                  <a:schemeClr val="tx1"/>
                </a:solidFill>
              </a:rPr>
              <a:t>컨트롤러 클래스 자동 스캔시 </a:t>
            </a:r>
            <a:r>
              <a:rPr lang="en-US" altLang="ko-KR" sz="2200">
                <a:solidFill>
                  <a:schemeClr val="tx1"/>
                </a:solidFill>
              </a:rPr>
              <a:t>property</a:t>
            </a:r>
            <a:r>
              <a:rPr lang="ko-KR" altLang="en-US" sz="2200">
                <a:solidFill>
                  <a:schemeClr val="tx1"/>
                </a:solidFill>
              </a:rPr>
              <a:t>를 통해 </a:t>
            </a:r>
            <a:r>
              <a:rPr lang="en-US" altLang="ko-KR" sz="2200">
                <a:solidFill>
                  <a:schemeClr val="tx1"/>
                </a:solidFill>
              </a:rPr>
              <a:t>DI</a:t>
            </a:r>
            <a:r>
              <a:rPr lang="ko-KR" altLang="en-US" sz="2200">
                <a:solidFill>
                  <a:schemeClr val="tx1"/>
                </a:solidFill>
              </a:rPr>
              <a:t>를 적용해야 한다면 메소드에 </a:t>
            </a:r>
            <a:r>
              <a:rPr lang="en-US" altLang="ko-KR" sz="2200"/>
              <a:t>@Autowired</a:t>
            </a:r>
            <a:r>
              <a:rPr lang="ko-KR" altLang="en-US" sz="2200"/>
              <a:t>를 선언한다</a:t>
            </a:r>
            <a:r>
              <a:rPr lang="en-US" altLang="ko-KR" sz="2200"/>
              <a:t>.</a:t>
            </a:r>
            <a:endParaRPr lang="ko-KR" altLang="en-US" sz="2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8B1AFC5-895D-4A88-834A-F0888984631C}" type="slidenum">
              <a:rPr lang="en-US" altLang="ko-KR" smtClean="0">
                <a:latin typeface="굴림" charset="-127"/>
                <a:ea typeface="굴림" charset="-127"/>
              </a:rPr>
              <a:pPr/>
              <a:t>212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View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이름을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Redirect View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로 지정하는 방법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9700" name="Rectangle 30"/>
          <p:cNvSpPr>
            <a:spLocks noChangeArrowheads="1"/>
          </p:cNvSpPr>
          <p:nvPr/>
        </p:nvSpPr>
        <p:spPr bwMode="gray">
          <a:xfrm>
            <a:off x="107950" y="1179513"/>
            <a:ext cx="8891588" cy="1385887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400"/>
              <a:t>Controller</a:t>
            </a:r>
            <a:r>
              <a:rPr lang="ko-KR" altLang="en-US" sz="2400"/>
              <a:t>를 실행 후 </a:t>
            </a:r>
            <a:r>
              <a:rPr lang="en-US" altLang="ko-KR" sz="2400"/>
              <a:t>ViewResolver</a:t>
            </a:r>
            <a:r>
              <a:rPr lang="ko-KR" altLang="en-US" sz="2400"/>
              <a:t>가 실행되는 것이 아니라 다른 </a:t>
            </a:r>
            <a:r>
              <a:rPr lang="en-US" altLang="ko-KR" sz="2400"/>
              <a:t>Controller</a:t>
            </a:r>
            <a:r>
              <a:rPr lang="ko-KR" altLang="en-US" sz="2400"/>
              <a:t>로 이동해야 하는 경우</a:t>
            </a: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en-US" altLang="ko-KR" sz="2400"/>
              <a:t> ex) </a:t>
            </a:r>
            <a:r>
              <a:rPr lang="ko-KR" altLang="en-US" sz="2400"/>
              <a:t>게시물의 글을 등록 후 </a:t>
            </a:r>
            <a:r>
              <a:rPr lang="en-US" altLang="ko-KR" sz="2400"/>
              <a:t>select</a:t>
            </a:r>
            <a:r>
              <a:rPr lang="ko-KR" altLang="en-US" sz="2400"/>
              <a:t>하는 </a:t>
            </a:r>
            <a:r>
              <a:rPr lang="en-US" altLang="ko-KR" sz="2400"/>
              <a:t>Controller</a:t>
            </a:r>
            <a:r>
              <a:rPr lang="ko-KR" altLang="en-US" sz="2400"/>
              <a:t>로 이동</a:t>
            </a:r>
            <a:endParaRPr lang="en-US" altLang="ko-KR" sz="2400"/>
          </a:p>
        </p:txBody>
      </p:sp>
      <p:pic>
        <p:nvPicPr>
          <p:cNvPr id="2970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250825" y="2636838"/>
            <a:ext cx="6913563" cy="216058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pic>
        <p:nvPicPr>
          <p:cNvPr id="2970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23850" y="4652963"/>
            <a:ext cx="6840538" cy="20161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29703" name="직사각형 7"/>
          <p:cNvSpPr>
            <a:spLocks noChangeArrowheads="1"/>
          </p:cNvSpPr>
          <p:nvPr/>
        </p:nvSpPr>
        <p:spPr bwMode="auto">
          <a:xfrm>
            <a:off x="3635375" y="3644900"/>
            <a:ext cx="3384550" cy="6477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29704" name="직사각형 8"/>
          <p:cNvSpPr>
            <a:spLocks noChangeArrowheads="1"/>
          </p:cNvSpPr>
          <p:nvPr/>
        </p:nvSpPr>
        <p:spPr bwMode="auto">
          <a:xfrm>
            <a:off x="2051050" y="5732463"/>
            <a:ext cx="4105275" cy="36988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CBCB9E-5BDE-44D3-A690-6A3914238EBB}" type="slidenum">
              <a:rPr lang="en-US" altLang="ko-KR" smtClean="0">
                <a:latin typeface="굴림" charset="-127"/>
                <a:ea typeface="굴림" charset="-127"/>
              </a:rPr>
              <a:pPr/>
              <a:t>213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View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이름을 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Redirect View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로 지정하는 방법</a:t>
            </a:r>
            <a:endParaRPr lang="en-US" altLang="ko-KR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0724" name="Rectangle 30"/>
          <p:cNvSpPr>
            <a:spLocks noChangeArrowheads="1"/>
          </p:cNvSpPr>
          <p:nvPr/>
        </p:nvSpPr>
        <p:spPr bwMode="gray">
          <a:xfrm>
            <a:off x="217488" y="1125538"/>
            <a:ext cx="8242300" cy="1014412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400"/>
              <a:t>Controller</a:t>
            </a:r>
            <a:r>
              <a:rPr lang="ko-KR" altLang="en-US" sz="2400"/>
              <a:t>에서 </a:t>
            </a:r>
            <a:r>
              <a:rPr lang="en-US" altLang="ko-KR" sz="2400"/>
              <a:t>Controller</a:t>
            </a:r>
            <a:r>
              <a:rPr lang="ko-KR" altLang="en-US" sz="2400"/>
              <a:t>로 이동할 때 인수 넘기기</a:t>
            </a: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en-US" altLang="ko-KR" sz="2400"/>
              <a:t> ex) get</a:t>
            </a:r>
            <a:r>
              <a:rPr lang="ko-KR" altLang="en-US" sz="2400"/>
              <a:t>방식의 형태로 넘어간다</a:t>
            </a:r>
            <a:r>
              <a:rPr lang="en-US" altLang="ko-KR" sz="2400"/>
              <a:t>.</a:t>
            </a: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250825" y="2349500"/>
            <a:ext cx="6553200" cy="194310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pic>
        <p:nvPicPr>
          <p:cNvPr id="3072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95288" y="4508500"/>
            <a:ext cx="6913562" cy="20891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30727" name="직사각형 11"/>
          <p:cNvSpPr>
            <a:spLocks noChangeArrowheads="1"/>
          </p:cNvSpPr>
          <p:nvPr/>
        </p:nvSpPr>
        <p:spPr bwMode="auto">
          <a:xfrm>
            <a:off x="4716463" y="4829175"/>
            <a:ext cx="2447925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30728" name="직사각형 12"/>
          <p:cNvSpPr>
            <a:spLocks noChangeArrowheads="1"/>
          </p:cNvSpPr>
          <p:nvPr/>
        </p:nvSpPr>
        <p:spPr bwMode="auto">
          <a:xfrm flipV="1">
            <a:off x="611188" y="3059113"/>
            <a:ext cx="4392612" cy="54133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BBB825-3FD1-44D9-8F37-BF3CD0D0E49B}" type="slidenum">
              <a:rPr lang="en-US" altLang="ko-KR" smtClean="0">
                <a:latin typeface="굴림" charset="-127"/>
                <a:ea typeface="굴림" charset="-127"/>
              </a:rPr>
              <a:pPr/>
              <a:t>214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8229600" cy="725470"/>
          </a:xfrm>
        </p:spPr>
        <p:txBody>
          <a:bodyPr/>
          <a:lstStyle/>
          <a:p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List type</a:t>
            </a:r>
            <a:r>
              <a:rPr lang="ko-KR" altLang="en-US" sz="3200" dirty="0" smtClean="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en-US" altLang="ko-KR" sz="3200" dirty="0" smtClean="0">
                <a:latin typeface="휴먼모음T" pitchFamily="18" charset="-127"/>
                <a:ea typeface="휴먼모음T" pitchFamily="18" charset="-127"/>
              </a:rPr>
              <a:t>property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68313" y="5049838"/>
            <a:ext cx="5810250" cy="16922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250825" y="908050"/>
            <a:ext cx="6305550" cy="4033838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61DC54-EAC3-4D0B-9600-0EFC6CE372B4}" type="slidenum">
              <a:rPr lang="en-US" altLang="ko-KR" smtClean="0">
                <a:latin typeface="굴림" charset="-127"/>
                <a:ea typeface="굴림" charset="-127"/>
              </a:rPr>
              <a:pPr/>
              <a:t>215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>
                <a:latin typeface="휴먼모음T" pitchFamily="18" charset="-127"/>
                <a:ea typeface="휴먼모음T" pitchFamily="18" charset="-127"/>
              </a:rPr>
              <a:t>List type</a:t>
            </a:r>
            <a:r>
              <a:rPr lang="ko-KR" altLang="en-US" sz="3200" smtClean="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en-US" altLang="ko-KR" sz="3200" smtClean="0">
                <a:latin typeface="휴먼모음T" pitchFamily="18" charset="-127"/>
                <a:ea typeface="휴먼모음T" pitchFamily="18" charset="-127"/>
              </a:rPr>
              <a:t>property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250825" y="1196975"/>
            <a:ext cx="6121400" cy="129540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468313" y="2997200"/>
            <a:ext cx="6407150" cy="36004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32774" name="직사각형 7"/>
          <p:cNvSpPr>
            <a:spLocks noChangeArrowheads="1"/>
          </p:cNvSpPr>
          <p:nvPr/>
        </p:nvSpPr>
        <p:spPr bwMode="auto">
          <a:xfrm>
            <a:off x="3708400" y="1628775"/>
            <a:ext cx="1150938" cy="4318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32775" name="직사각형 9"/>
          <p:cNvSpPr>
            <a:spLocks noChangeArrowheads="1"/>
          </p:cNvSpPr>
          <p:nvPr/>
        </p:nvSpPr>
        <p:spPr bwMode="auto">
          <a:xfrm>
            <a:off x="1908175" y="2924175"/>
            <a:ext cx="1150938" cy="43338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32776" name="직사각형 10"/>
          <p:cNvSpPr>
            <a:spLocks noChangeArrowheads="1"/>
          </p:cNvSpPr>
          <p:nvPr/>
        </p:nvSpPr>
        <p:spPr bwMode="auto">
          <a:xfrm>
            <a:off x="3563938" y="3244850"/>
            <a:ext cx="936625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93ACBA-C8AC-4166-8F2F-CF14AD601046}" type="slidenum">
              <a:rPr lang="en-US" altLang="ko-KR" smtClean="0">
                <a:latin typeface="굴림" charset="-127"/>
                <a:ea typeface="굴림" charset="-127"/>
              </a:rPr>
              <a:pPr/>
              <a:t>216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>
                <a:latin typeface="휴먼모음T" pitchFamily="18" charset="-127"/>
                <a:ea typeface="휴먼모음T" pitchFamily="18" charset="-127"/>
              </a:rPr>
              <a:t>List type</a:t>
            </a:r>
            <a:r>
              <a:rPr lang="ko-KR" altLang="en-US" sz="3200" smtClean="0">
                <a:latin typeface="휴먼모음T" pitchFamily="18" charset="-127"/>
                <a:ea typeface="휴먼모음T" pitchFamily="18" charset="-127"/>
              </a:rPr>
              <a:t>의 </a:t>
            </a:r>
            <a:r>
              <a:rPr lang="en-US" altLang="ko-KR" sz="3200" smtClean="0">
                <a:latin typeface="휴먼모음T" pitchFamily="18" charset="-127"/>
                <a:ea typeface="휴먼모음T" pitchFamily="18" charset="-127"/>
              </a:rPr>
              <a:t>property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250825" y="1196975"/>
            <a:ext cx="6121400" cy="129540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33797" name="직사각형 7"/>
          <p:cNvSpPr>
            <a:spLocks noChangeArrowheads="1"/>
          </p:cNvSpPr>
          <p:nvPr/>
        </p:nvSpPr>
        <p:spPr bwMode="auto">
          <a:xfrm>
            <a:off x="3708400" y="1628775"/>
            <a:ext cx="1150938" cy="4318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grpSp>
        <p:nvGrpSpPr>
          <p:cNvPr id="2" name="그룹 11"/>
          <p:cNvGrpSpPr>
            <a:grpSpLocks/>
          </p:cNvGrpSpPr>
          <p:nvPr/>
        </p:nvGrpSpPr>
        <p:grpSpPr bwMode="auto">
          <a:xfrm>
            <a:off x="323850" y="3068638"/>
            <a:ext cx="6408738" cy="3673475"/>
            <a:chOff x="323528" y="3068960"/>
            <a:chExt cx="6408712" cy="3672408"/>
          </a:xfrm>
        </p:grpSpPr>
        <p:pic>
          <p:nvPicPr>
            <p:cNvPr id="3380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gray">
            <a:xfrm>
              <a:off x="323528" y="3140968"/>
              <a:ext cx="6408712" cy="3600400"/>
            </a:xfrm>
            <a:prstGeom prst="rect">
              <a:avLst/>
            </a:prstGeom>
            <a:noFill/>
            <a:ln w="25400" algn="ctr">
              <a:noFill/>
              <a:prstDash val="sysDot"/>
              <a:miter lim="800000"/>
              <a:headEnd/>
              <a:tailEnd/>
            </a:ln>
          </p:spPr>
        </p:pic>
        <p:sp>
          <p:nvSpPr>
            <p:cNvPr id="33801" name="직사각형 9"/>
            <p:cNvSpPr>
              <a:spLocks noChangeArrowheads="1"/>
            </p:cNvSpPr>
            <p:nvPr/>
          </p:nvSpPr>
          <p:spPr bwMode="auto">
            <a:xfrm>
              <a:off x="1763688" y="3068960"/>
              <a:ext cx="1152128" cy="43204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ko-KR" altLang="en-US" sz="1800" b="1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  <p:sp>
          <p:nvSpPr>
            <p:cNvPr id="33802" name="직사각형 10"/>
            <p:cNvSpPr>
              <a:spLocks noChangeArrowheads="1"/>
            </p:cNvSpPr>
            <p:nvPr/>
          </p:nvSpPr>
          <p:spPr bwMode="auto">
            <a:xfrm>
              <a:off x="3419872" y="3388350"/>
              <a:ext cx="936104" cy="369332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ko-KR" altLang="en-US" sz="1800" b="1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  <p:pic>
        <p:nvPicPr>
          <p:cNvPr id="3379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6245225" y="1196975"/>
            <a:ext cx="2647950" cy="29527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>
                <a:latin typeface="휴먼모음T" pitchFamily="18" charset="-127"/>
                <a:ea typeface="휴먼모음T" pitchFamily="18" charset="-127"/>
              </a:rPr>
              <a:t>PathVariable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어노테이션을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이용한 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URI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템플릿 설정</a:t>
            </a:r>
          </a:p>
        </p:txBody>
      </p:sp>
      <p:sp>
        <p:nvSpPr>
          <p:cNvPr id="34819" name="내용 개체 틀 7"/>
          <p:cNvSpPr>
            <a:spLocks noGrp="1"/>
          </p:cNvSpPr>
          <p:nvPr>
            <p:ph idx="1"/>
          </p:nvPr>
        </p:nvSpPr>
        <p:spPr>
          <a:xfrm>
            <a:off x="323850" y="1341438"/>
            <a:ext cx="8229600" cy="4525962"/>
          </a:xfrm>
        </p:spPr>
        <p:txBody>
          <a:bodyPr/>
          <a:lstStyle/>
          <a:p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일반적으로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DB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테이블에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type= notice/ faq / qna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로 보통 만듦</a:t>
            </a:r>
          </a:p>
          <a:p>
            <a:endParaRPr lang="ko-KR" altLang="en-US" sz="240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요청은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/boardDetail.jsp?type=notice&amp;pk=1023 =&gt;http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방식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400" smtClean="0">
                <a:latin typeface="휴먼모음T" pitchFamily="18" charset="-127"/>
                <a:ea typeface="휴먼모음T" pitchFamily="18" charset="-127"/>
              </a:rPr>
              <a:t>단순화  </a:t>
            </a:r>
            <a:r>
              <a:rPr lang="en-US" altLang="ko-KR" sz="2400" smtClean="0">
                <a:latin typeface="휴먼모음T" pitchFamily="18" charset="-127"/>
                <a:ea typeface="휴먼모음T" pitchFamily="18" charset="-127"/>
              </a:rPr>
              <a:t>/boardDetail/notice/1023</a:t>
            </a:r>
          </a:p>
          <a:p>
            <a:pPr>
              <a:buFontTx/>
              <a:buNone/>
            </a:pPr>
            <a:endParaRPr lang="en-US" altLang="ko-KR" sz="2400" u="sng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217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PathVariable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어노테이션을 이용한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URI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템플릿 설정</a:t>
            </a:r>
          </a:p>
        </p:txBody>
      </p:sp>
      <p:sp>
        <p:nvSpPr>
          <p:cNvPr id="35843" name="내용 개체 틀 7"/>
          <p:cNvSpPr>
            <a:spLocks noGrp="1"/>
          </p:cNvSpPr>
          <p:nvPr>
            <p:ph idx="1"/>
          </p:nvPr>
        </p:nvSpPr>
        <p:spPr>
          <a:xfrm>
            <a:off x="323850" y="1341438"/>
            <a:ext cx="8229600" cy="4525962"/>
          </a:xfrm>
        </p:spPr>
        <p:txBody>
          <a:bodyPr/>
          <a:lstStyle/>
          <a:p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보통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http://hostName/contextPath/hello.do?id=dev.won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와 같은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URI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요청 패턴을 구성한다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>
              <a:buFontTx/>
              <a:buNone/>
            </a:pP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  만약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http://hostName/contextPath/hello/dev.won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과 같이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URI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를 구성해야 한다면 과연 어떻게 </a:t>
            </a:r>
            <a:r>
              <a:rPr lang="en-US" altLang="ko-KR" sz="2200" u="sng" smtClean="0">
                <a:latin typeface="휴먼모음T" pitchFamily="18" charset="-127"/>
                <a:ea typeface="휴먼모음T" pitchFamily="18" charset="-127"/>
              </a:rPr>
              <a:t>Controller</a:t>
            </a:r>
            <a:r>
              <a:rPr lang="ko-KR" altLang="en-US" sz="2200" u="sng" smtClean="0">
                <a:latin typeface="휴먼모음T" pitchFamily="18" charset="-127"/>
                <a:ea typeface="휴먼모음T" pitchFamily="18" charset="-127"/>
              </a:rPr>
              <a:t>와 매핑할것인지 알아보자</a:t>
            </a:r>
            <a:r>
              <a:rPr lang="en-US" altLang="ko-KR" sz="2200" u="sng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>
              <a:buFontTx/>
              <a:buNone/>
            </a:pP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  위의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URI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와 같이 구성하는 경우는 다음과 같은 경우가 있을것으로 보인다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>
              <a:buFontTx/>
              <a:buNone/>
            </a:pP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    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1. REST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서비스를 위하여 구성하는 경우</a:t>
            </a:r>
            <a:endParaRPr lang="en-US" altLang="ko-KR" sz="2200" smtClean="0">
              <a:latin typeface="휴먼모음T" pitchFamily="18" charset="-127"/>
              <a:ea typeface="휴먼모음T" pitchFamily="18" charset="-127"/>
            </a:endParaRPr>
          </a:p>
          <a:p>
            <a:pPr>
              <a:buFontTx/>
              <a:buNone/>
            </a:pP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     2. SEO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최적화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(permanent link, canonical </a:t>
            </a:r>
            <a:r>
              <a:rPr lang="en-US" altLang="ko-KR" sz="2200" u="sng" smtClean="0">
                <a:latin typeface="휴먼모음T" pitchFamily="18" charset="-127"/>
                <a:ea typeface="휴먼모음T" pitchFamily="18" charset="-127"/>
              </a:rPr>
              <a:t>url</a:t>
            </a:r>
            <a:r>
              <a:rPr lang="ko-KR" altLang="en-US" sz="2200" u="sng" smtClean="0">
                <a:latin typeface="휴먼모음T" pitchFamily="18" charset="-127"/>
                <a:ea typeface="휴먼모음T" pitchFamily="18" charset="-127"/>
              </a:rPr>
              <a:t>등</a:t>
            </a:r>
            <a:r>
              <a:rPr lang="en-US" altLang="ko-KR" sz="2200" u="sng" smtClean="0">
                <a:latin typeface="휴먼모음T" pitchFamily="18" charset="-127"/>
                <a:ea typeface="휴먼모음T" pitchFamily="18" charset="-127"/>
              </a:rPr>
              <a:t>) </a:t>
            </a:r>
            <a:r>
              <a:rPr lang="ko-KR" altLang="en-US" sz="2200" u="sng" smtClean="0">
                <a:latin typeface="휴먼모음T" pitchFamily="18" charset="-127"/>
                <a:ea typeface="휴먼모음T" pitchFamily="18" charset="-127"/>
              </a:rPr>
              <a:t>를 위한 </a:t>
            </a:r>
            <a:r>
              <a:rPr lang="en-US" altLang="ko-KR" sz="2200" u="sng" smtClean="0">
                <a:latin typeface="휴먼모음T" pitchFamily="18" charset="-127"/>
                <a:ea typeface="휴먼모음T" pitchFamily="18" charset="-127"/>
              </a:rPr>
              <a:t>URL </a:t>
            </a:r>
            <a:r>
              <a:rPr lang="ko-KR" altLang="en-US" sz="2200" u="sng" smtClean="0">
                <a:latin typeface="휴먼모음T" pitchFamily="18" charset="-127"/>
                <a:ea typeface="휴먼모음T" pitchFamily="18" charset="-127"/>
              </a:rPr>
              <a:t>단순 구성</a:t>
            </a:r>
            <a:endParaRPr lang="en-US" altLang="ko-KR" sz="2200" u="sng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    이런경우에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PathVariable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어노테이션을 이용하면 아주 간편하게 </a:t>
            </a:r>
            <a:r>
              <a:rPr lang="en-US" altLang="ko-KR" sz="2200" smtClean="0">
                <a:latin typeface="휴먼모음T" pitchFamily="18" charset="-127"/>
                <a:ea typeface="휴먼모음T" pitchFamily="18" charset="-127"/>
              </a:rPr>
              <a:t>URI </a:t>
            </a:r>
            <a:r>
              <a:rPr lang="ko-KR" altLang="en-US" sz="2200" smtClean="0">
                <a:latin typeface="휴먼모음T" pitchFamily="18" charset="-127"/>
                <a:ea typeface="휴먼모음T" pitchFamily="18" charset="-127"/>
              </a:rPr>
              <a:t>템플릿을 구성하여 </a:t>
            </a:r>
            <a:r>
              <a:rPr lang="en-US" altLang="ko-KR" sz="2200" u="sng" smtClean="0">
                <a:latin typeface="휴먼모음T" pitchFamily="18" charset="-127"/>
                <a:ea typeface="휴먼모음T" pitchFamily="18" charset="-127"/>
              </a:rPr>
              <a:t>Controller</a:t>
            </a:r>
            <a:r>
              <a:rPr lang="ko-KR" altLang="en-US" sz="2200" u="sng" smtClean="0">
                <a:latin typeface="휴먼모음T" pitchFamily="18" charset="-127"/>
                <a:ea typeface="휴먼모음T" pitchFamily="18" charset="-127"/>
              </a:rPr>
              <a:t>와 매핑 할 수 있다</a:t>
            </a:r>
            <a:r>
              <a:rPr lang="en-US" altLang="ko-KR" sz="2200" u="sng" smtClean="0">
                <a:latin typeface="휴먼모음T" pitchFamily="18" charset="-127"/>
                <a:ea typeface="휴먼모음T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218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PathVariable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어노테이션을 이용한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URI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템플릿 설정</a:t>
            </a:r>
          </a:p>
        </p:txBody>
      </p:sp>
      <p:sp>
        <p:nvSpPr>
          <p:cNvPr id="36867" name="내용 개체 틀 7"/>
          <p:cNvSpPr>
            <a:spLocks noGrp="1"/>
          </p:cNvSpPr>
          <p:nvPr>
            <p:ph idx="1"/>
          </p:nvPr>
        </p:nvSpPr>
        <p:spPr>
          <a:xfrm>
            <a:off x="323850" y="1196975"/>
            <a:ext cx="8229600" cy="2016125"/>
          </a:xfrm>
        </p:spPr>
        <p:txBody>
          <a:bodyPr/>
          <a:lstStyle/>
          <a:p>
            <a:pPr>
              <a:buFontTx/>
              <a:buNone/>
            </a:pP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이때 다음의 두가지만 추가로 작업해주면 된다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.&lt;br&gt;</a:t>
            </a:r>
          </a:p>
          <a:p>
            <a:pPr>
              <a:buFontTx/>
              <a:buNone/>
            </a:pP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1. @RequestMapping 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어노테이션의 값으로 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{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템플릿변수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}  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를 사용한다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>
              <a:buFontTx/>
              <a:buNone/>
            </a:pP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    </a:t>
            </a:r>
          </a:p>
          <a:p>
            <a:pPr>
              <a:buFontTx/>
              <a:buNone/>
            </a:pP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2. @PathVariable 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어노테이션을 이용해서 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{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템블릿변수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} </a:t>
            </a:r>
            <a:r>
              <a:rPr lang="ko-KR" altLang="en-US" sz="2000" smtClean="0">
                <a:latin typeface="휴먼모음T" pitchFamily="18" charset="-127"/>
                <a:ea typeface="휴먼모음T" pitchFamily="18" charset="-127"/>
              </a:rPr>
              <a:t>와 동일한 이름을 갖는 파라미터를 요청처리 메소드에 추가한다</a:t>
            </a:r>
            <a:r>
              <a:rPr lang="en-US" altLang="ko-KR" sz="200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200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6868" name="TextBox 3"/>
          <p:cNvSpPr txBox="1">
            <a:spLocks noChangeArrowheads="1"/>
          </p:cNvSpPr>
          <p:nvPr/>
        </p:nvSpPr>
        <p:spPr bwMode="auto">
          <a:xfrm>
            <a:off x="539750" y="3265488"/>
            <a:ext cx="8280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/>
              <a:t>요청 </a:t>
            </a:r>
            <a:r>
              <a:rPr lang="en-US" altLang="ko-KR" sz="2000"/>
              <a:t>: http://localhost:8000/springMVC3Exam/board/notice/list/3.do</a:t>
            </a:r>
            <a:endParaRPr lang="ko-KR" altLang="en-US" sz="2000"/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95288" y="3644900"/>
            <a:ext cx="8424862" cy="321310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219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E48AB7-B027-4DB7-A19F-E1958CC70540}" type="slidenum">
              <a:rPr lang="en-US" altLang="ko-KR" smtClean="0">
                <a:latin typeface="굴림" charset="-127"/>
                <a:ea typeface="굴림" charset="-127"/>
              </a:rPr>
              <a:pPr/>
              <a:t>22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모듈의 의존관계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071563"/>
            <a:ext cx="8358188" cy="552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6659563" y="620713"/>
            <a:ext cx="226853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800">
                <a:solidFill>
                  <a:srgbClr val="FF0000"/>
                </a:solidFill>
              </a:rPr>
              <a:t>교재 </a:t>
            </a:r>
            <a:r>
              <a:rPr lang="en-US" altLang="ko-KR" sz="1800">
                <a:solidFill>
                  <a:srgbClr val="FF0000"/>
                </a:solidFill>
              </a:rPr>
              <a:t>33page</a:t>
            </a:r>
            <a:r>
              <a:rPr lang="ko-KR" altLang="en-US" sz="1800">
                <a:solidFill>
                  <a:srgbClr val="FF0000"/>
                </a:solidFill>
              </a:rPr>
              <a:t>참조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PathVariable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어노테이션을 이용한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URI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템플릿 설정</a:t>
            </a: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84213" y="1268413"/>
            <a:ext cx="7775575" cy="43211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220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PathVariable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어노테이션을 이용한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URI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템플릿 설정</a:t>
            </a: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90500" y="976313"/>
            <a:ext cx="8763000" cy="562133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221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@ResponseBody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 사용</a:t>
            </a:r>
          </a:p>
        </p:txBody>
      </p:sp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539750" y="1341438"/>
            <a:ext cx="7993063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2200"/>
              <a:t> 웹서비스 또는 </a:t>
            </a:r>
            <a:r>
              <a:rPr lang="en-US" altLang="ko-KR" sz="2200"/>
              <a:t>REST </a:t>
            </a:r>
            <a:r>
              <a:rPr lang="ko-KR" altLang="en-US" sz="2200"/>
              <a:t>요청의 응답 내용은 </a:t>
            </a:r>
            <a:r>
              <a:rPr lang="en-US" altLang="ko-KR" sz="2200"/>
              <a:t>JSP </a:t>
            </a:r>
            <a:r>
              <a:rPr lang="ko-KR" altLang="en-US" sz="2200"/>
              <a:t>에 의해 렌더링 되는 </a:t>
            </a:r>
            <a:r>
              <a:rPr lang="en-US" altLang="ko-KR" sz="2200"/>
              <a:t>HTML</a:t>
            </a:r>
            <a:r>
              <a:rPr lang="ko-KR" altLang="en-US" sz="2200"/>
              <a:t>이 아닌 </a:t>
            </a:r>
            <a:r>
              <a:rPr lang="en-US" altLang="ko-KR" sz="2200"/>
              <a:t>XML </a:t>
            </a:r>
            <a:r>
              <a:rPr lang="ko-KR" altLang="en-US" sz="2200"/>
              <a:t>문자열 자체이다</a:t>
            </a:r>
            <a:r>
              <a:rPr lang="en-US" altLang="ko-KR" sz="2200"/>
              <a:t>.</a:t>
            </a:r>
          </a:p>
          <a:p>
            <a:pPr algn="l">
              <a:lnSpc>
                <a:spcPct val="100000"/>
              </a:lnSpc>
            </a:pPr>
            <a:r>
              <a:rPr lang="ko-KR" altLang="en-US" sz="2200"/>
              <a:t> </a:t>
            </a:r>
            <a:r>
              <a:rPr lang="en-US" altLang="ko-KR" sz="2200"/>
              <a:t>@RequestBody </a:t>
            </a:r>
            <a:r>
              <a:rPr lang="ko-KR" altLang="en-US" sz="2200"/>
              <a:t>어노테이션과 </a:t>
            </a:r>
            <a:r>
              <a:rPr lang="en-US" altLang="ko-KR" sz="2200"/>
              <a:t>@ResponseBody </a:t>
            </a:r>
            <a:r>
              <a:rPr lang="ko-KR" altLang="en-US" sz="2200"/>
              <a:t>어노테이션은 각각 </a:t>
            </a:r>
            <a:r>
              <a:rPr lang="en-US" altLang="ko-KR" sz="2200"/>
              <a:t>HTTP </a:t>
            </a:r>
            <a:r>
              <a:rPr lang="ko-KR" altLang="en-US" sz="2200"/>
              <a:t>요청 몸체를 자바 객체로 변환하고 자바 객체를 </a:t>
            </a:r>
          </a:p>
          <a:p>
            <a:pPr algn="l">
              <a:lnSpc>
                <a:spcPct val="100000"/>
              </a:lnSpc>
            </a:pPr>
            <a:r>
              <a:rPr lang="ko-KR" altLang="en-US" sz="2200"/>
              <a:t>     </a:t>
            </a:r>
            <a:r>
              <a:rPr lang="en-US" altLang="ko-KR" sz="2200"/>
              <a:t>HTTP </a:t>
            </a:r>
            <a:r>
              <a:rPr lang="ko-KR" altLang="en-US" sz="2200"/>
              <a:t>응답 몸체로 변환해주는데 사용한다</a:t>
            </a:r>
            <a:r>
              <a:rPr lang="en-US" altLang="ko-KR" sz="2200"/>
              <a:t>.</a:t>
            </a:r>
          </a:p>
          <a:p>
            <a:pPr algn="l">
              <a:lnSpc>
                <a:spcPct val="100000"/>
              </a:lnSpc>
            </a:pPr>
            <a:r>
              <a:rPr lang="ko-KR" altLang="en-US" sz="2200"/>
              <a:t>     </a:t>
            </a:r>
            <a:r>
              <a:rPr lang="en-US" altLang="ko-KR" sz="2200"/>
              <a:t>1. @RequestBody </a:t>
            </a:r>
            <a:r>
              <a:rPr lang="ko-KR" altLang="en-US" sz="2200"/>
              <a:t>어노테이션은 </a:t>
            </a:r>
            <a:r>
              <a:rPr lang="en-US" altLang="ko-KR" sz="2200"/>
              <a:t>HTTP </a:t>
            </a:r>
            <a:r>
              <a:rPr lang="ko-KR" altLang="en-US" sz="2200"/>
              <a:t>요청 몸체를 자바 객체로 전달 받을 수 있다</a:t>
            </a:r>
            <a:r>
              <a:rPr lang="en-US" altLang="ko-KR" sz="2200"/>
              <a:t>.</a:t>
            </a:r>
          </a:p>
          <a:p>
            <a:pPr algn="l">
              <a:lnSpc>
                <a:spcPct val="100000"/>
              </a:lnSpc>
            </a:pPr>
            <a:r>
              <a:rPr lang="ko-KR" altLang="en-US" sz="2200"/>
              <a:t>     </a:t>
            </a:r>
            <a:r>
              <a:rPr lang="en-US" altLang="ko-KR" sz="2200"/>
              <a:t>2. @ResponseBody </a:t>
            </a:r>
            <a:r>
              <a:rPr lang="ko-KR" altLang="en-US" sz="2200"/>
              <a:t>어노테이션은 자바객체를 </a:t>
            </a:r>
            <a:r>
              <a:rPr lang="en-US" altLang="ko-KR" sz="2200"/>
              <a:t>HTTP</a:t>
            </a:r>
            <a:r>
              <a:rPr lang="ko-KR" altLang="en-US" sz="2200"/>
              <a:t>응답 몸체로 전송할 수 있다</a:t>
            </a:r>
            <a:r>
              <a:rPr lang="en-US" altLang="ko-KR" sz="2200"/>
              <a:t>.</a:t>
            </a:r>
            <a:endParaRPr lang="ko-KR" altLang="en-US" sz="2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222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@ResponseBody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 사용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95288" y="1268413"/>
            <a:ext cx="7381875" cy="165576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95288" y="3284538"/>
            <a:ext cx="8064500" cy="25209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223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@ResponseBody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어노테이션 사용</a:t>
            </a:r>
          </a:p>
        </p:txBody>
      </p:sp>
      <p:sp>
        <p:nvSpPr>
          <p:cNvPr id="41987" name="Rectangle 30"/>
          <p:cNvSpPr>
            <a:spLocks noChangeArrowheads="1"/>
          </p:cNvSpPr>
          <p:nvPr/>
        </p:nvSpPr>
        <p:spPr bwMode="gray">
          <a:xfrm>
            <a:off x="250825" y="1020763"/>
            <a:ext cx="8569325" cy="5521325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1800"/>
              <a:t>&lt;!-- @ResponseBody </a:t>
            </a:r>
            <a:r>
              <a:rPr lang="ko-KR" altLang="en-US" sz="1800"/>
              <a:t>사용시 변환값에 한글이 있으면 깨지는 현상을 해결하기 위한 설정 조치 </a:t>
            </a:r>
            <a:r>
              <a:rPr lang="en-US" altLang="ko-KR" sz="1800"/>
              <a:t>--&gt;</a:t>
            </a:r>
          </a:p>
          <a:p>
            <a:pPr algn="l"/>
            <a:r>
              <a:rPr lang="en-US" altLang="ko-KR" sz="1800"/>
              <a:t>&lt;bean  class=</a:t>
            </a:r>
            <a:r>
              <a:rPr lang="en-US" altLang="ko-KR" sz="1800" i="1"/>
              <a:t>"org.springframework.web.servlet.mvc.annotation.AnnotationMethodHandlerAdapter" &gt;</a:t>
            </a:r>
          </a:p>
          <a:p>
            <a:pPr algn="l"/>
            <a:r>
              <a:rPr lang="en-US" altLang="ko-KR" sz="1800"/>
              <a:t>   &lt;property name=</a:t>
            </a:r>
            <a:r>
              <a:rPr lang="en-US" altLang="ko-KR" sz="1800" i="1"/>
              <a:t>"messageConverters"&gt;</a:t>
            </a:r>
          </a:p>
          <a:p>
            <a:pPr algn="l"/>
            <a:r>
              <a:rPr lang="en-US" altLang="ko-KR" sz="1800"/>
              <a:t>      &lt;list&gt;</a:t>
            </a:r>
          </a:p>
          <a:p>
            <a:pPr algn="l"/>
            <a:r>
              <a:rPr lang="en-US" altLang="ko-KR" sz="1800"/>
              <a:t>         &lt;bean class = </a:t>
            </a:r>
          </a:p>
          <a:p>
            <a:pPr algn="l"/>
            <a:r>
              <a:rPr lang="en-US" altLang="ko-KR" sz="1800" i="1"/>
              <a:t>"org.springframework.http.converter.StringHttpMessageConverter"&gt;</a:t>
            </a:r>
          </a:p>
          <a:p>
            <a:pPr algn="l"/>
            <a:r>
              <a:rPr lang="en-US" altLang="ko-KR" sz="1800"/>
              <a:t>            &lt;property name = </a:t>
            </a:r>
            <a:r>
              <a:rPr lang="en-US" altLang="ko-KR" sz="1800" i="1"/>
              <a:t>"supportedMediaTypes"&gt;</a:t>
            </a:r>
          </a:p>
          <a:p>
            <a:pPr algn="l"/>
            <a:r>
              <a:rPr lang="en-US" altLang="ko-KR" sz="1800"/>
              <a:t>               &lt;list&gt;</a:t>
            </a:r>
          </a:p>
          <a:p>
            <a:pPr algn="l"/>
            <a:r>
              <a:rPr lang="en-US" altLang="ko-KR" sz="1800"/>
              <a:t>                  &lt;value&gt;text/plain;</a:t>
            </a:r>
            <a:r>
              <a:rPr lang="en-US" altLang="ko-KR" sz="1800" u="sng"/>
              <a:t>charset=UTF-8&lt;/value&gt;</a:t>
            </a:r>
          </a:p>
          <a:p>
            <a:pPr algn="l"/>
            <a:r>
              <a:rPr lang="en-US" altLang="ko-KR" sz="1800"/>
              <a:t>               &lt;/list&gt;</a:t>
            </a:r>
          </a:p>
          <a:p>
            <a:pPr algn="l"/>
            <a:r>
              <a:rPr lang="en-US" altLang="ko-KR" sz="1800"/>
              <a:t>            &lt;/property&gt;</a:t>
            </a:r>
          </a:p>
          <a:p>
            <a:pPr algn="l"/>
            <a:r>
              <a:rPr lang="en-US" altLang="ko-KR" sz="1800"/>
              <a:t>         &lt;/bean&gt;</a:t>
            </a:r>
          </a:p>
          <a:p>
            <a:pPr algn="l"/>
            <a:r>
              <a:rPr lang="en-US" altLang="ko-KR" sz="1800"/>
              <a:t>      &lt;/list&gt;</a:t>
            </a:r>
          </a:p>
          <a:p>
            <a:pPr algn="l"/>
            <a:r>
              <a:rPr lang="en-US" altLang="ko-KR" sz="1800"/>
              <a:t>   &lt;/property&gt;</a:t>
            </a:r>
          </a:p>
          <a:p>
            <a:pPr algn="l"/>
            <a:r>
              <a:rPr lang="en-US" altLang="ko-KR" sz="1800"/>
              <a:t>&lt;/bean&gt;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224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F319F7-52B3-4D99-8329-C51F7B179887}" type="slidenum">
              <a:rPr lang="en-US" altLang="ko-KR" smtClean="0">
                <a:latin typeface="굴림" charset="-127"/>
                <a:ea typeface="굴림" charset="-127"/>
              </a:rPr>
              <a:pPr/>
              <a:t>225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501650" y="785794"/>
            <a:ext cx="8642350" cy="561975"/>
          </a:xfrm>
        </p:spPr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예외처리</a:t>
            </a:r>
          </a:p>
        </p:txBody>
      </p:sp>
      <p:sp>
        <p:nvSpPr>
          <p:cNvPr id="43012" name="Rectangle 30"/>
          <p:cNvSpPr>
            <a:spLocks noChangeArrowheads="1"/>
          </p:cNvSpPr>
          <p:nvPr/>
        </p:nvSpPr>
        <p:spPr bwMode="gray">
          <a:xfrm>
            <a:off x="250825" y="4581525"/>
            <a:ext cx="8569325" cy="101600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buFontTx/>
              <a:buChar char="-"/>
            </a:pPr>
            <a:r>
              <a:rPr lang="en-US" altLang="ko-KR" sz="2400"/>
              <a:t> @ExceptionHandler </a:t>
            </a:r>
            <a:r>
              <a:rPr lang="ko-KR" altLang="en-US" sz="2400"/>
              <a:t>어노테이션을 이용한 예외처리</a:t>
            </a:r>
            <a:endParaRPr lang="en-US" altLang="ko-KR" sz="2400"/>
          </a:p>
          <a:p>
            <a:pPr algn="l">
              <a:lnSpc>
                <a:spcPct val="100000"/>
              </a:lnSpc>
              <a:buFontTx/>
              <a:buChar char="-"/>
            </a:pPr>
            <a:r>
              <a:rPr lang="en-US" altLang="ko-KR" sz="2400"/>
              <a:t> </a:t>
            </a:r>
            <a:r>
              <a:rPr lang="en-US" altLang="ko-KR" sz="2400" i="1"/>
              <a:t>SimpleMappingExceptionResolver </a:t>
            </a:r>
            <a:r>
              <a:rPr lang="ko-KR" altLang="en-US" sz="2400" i="1"/>
              <a:t>클래스를 이용한 예외처리</a:t>
            </a:r>
            <a:endParaRPr lang="en-US" altLang="ko-KR" sz="2400"/>
          </a:p>
        </p:txBody>
      </p:sp>
      <p:sp>
        <p:nvSpPr>
          <p:cNvPr id="43013" name="Rectangle 30"/>
          <p:cNvSpPr>
            <a:spLocks noChangeArrowheads="1"/>
          </p:cNvSpPr>
          <p:nvPr/>
        </p:nvSpPr>
        <p:spPr bwMode="gray">
          <a:xfrm>
            <a:off x="250825" y="1268413"/>
            <a:ext cx="8569325" cy="2493962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400"/>
              <a:t>@RequestMapping </a:t>
            </a:r>
            <a:r>
              <a:rPr lang="ko-KR" altLang="en-US" sz="2400"/>
              <a:t>메서드는 모든 타입의 예외를 발생 시킬 수있다</a:t>
            </a:r>
            <a:r>
              <a:rPr lang="en-US" altLang="ko-KR" sz="2400"/>
              <a:t>. </a:t>
            </a:r>
            <a:r>
              <a:rPr lang="ko-KR" altLang="en-US" sz="2400"/>
              <a:t>예외를 발생시킬 경우 웹 브라우져는 </a:t>
            </a:r>
            <a:r>
              <a:rPr lang="en-US" altLang="ko-KR" sz="2400"/>
              <a:t>500 </a:t>
            </a:r>
            <a:r>
              <a:rPr lang="ko-KR" altLang="en-US" sz="2400"/>
              <a:t>응답코드와 함께 서블릿 컨테이너가 출력한 에러 페이지가 출력된다</a:t>
            </a:r>
            <a:r>
              <a:rPr lang="en-US" altLang="ko-KR" sz="2400"/>
              <a:t>.</a:t>
            </a:r>
          </a:p>
          <a:p>
            <a:pPr algn="l">
              <a:lnSpc>
                <a:spcPct val="100000"/>
              </a:lnSpc>
            </a:pPr>
            <a:r>
              <a:rPr lang="ko-KR" altLang="en-US" sz="2400">
                <a:solidFill>
                  <a:srgbClr val="FF0000"/>
                </a:solidFill>
              </a:rPr>
              <a:t>예외타입에 따라 스프링 </a:t>
            </a:r>
            <a:r>
              <a:rPr lang="en-US" altLang="ko-KR" sz="2400">
                <a:solidFill>
                  <a:srgbClr val="FF0000"/>
                </a:solidFill>
              </a:rPr>
              <a:t>MVC</a:t>
            </a:r>
            <a:r>
              <a:rPr lang="ko-KR" altLang="en-US" sz="2400">
                <a:solidFill>
                  <a:srgbClr val="FF0000"/>
                </a:solidFill>
              </a:rPr>
              <a:t>와 연동된 뷰를 이용해서 에러페이지를 출력 할 수 있다</a:t>
            </a:r>
            <a:r>
              <a:rPr lang="en-US" altLang="ko-KR" sz="2400">
                <a:solidFill>
                  <a:srgbClr val="FF0000"/>
                </a:solidFill>
              </a:rPr>
              <a:t>.</a:t>
            </a:r>
            <a:r>
              <a:rPr lang="en-US" altLang="ko-KR" sz="2400"/>
              <a:t> </a:t>
            </a:r>
            <a:r>
              <a:rPr lang="ko-KR" altLang="en-US" sz="2400"/>
              <a:t>예외발생시 사용자에게 보여줄 특정 페이지를 만들어 출력한다</a:t>
            </a:r>
            <a:r>
              <a:rPr lang="en-US" altLang="ko-KR" sz="2400"/>
              <a:t>. (</a:t>
            </a:r>
            <a:r>
              <a:rPr lang="ko-KR" altLang="en-US" sz="2400"/>
              <a:t>공통의 예외를 한 페이지에서 처리 가능</a:t>
            </a:r>
            <a:r>
              <a:rPr lang="en-US" altLang="ko-KR" sz="2400"/>
              <a:t>.)</a:t>
            </a:r>
            <a:endParaRPr lang="en-US" altLang="ko-KR" sz="220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34925" y="4149725"/>
            <a:ext cx="2233613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/>
              <a:t>- </a:t>
            </a:r>
            <a:r>
              <a:rPr lang="ko-KR" altLang="en-US" sz="2400"/>
              <a:t>처리 방법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4AE2FB-25B1-4936-BBF1-46D0EAE74D74}" type="slidenum">
              <a:rPr lang="en-US" altLang="ko-KR" smtClean="0">
                <a:latin typeface="굴림" charset="-127"/>
                <a:ea typeface="굴림" charset="-127"/>
              </a:rPr>
              <a:pPr/>
              <a:t>226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예외처리</a:t>
            </a:r>
          </a:p>
        </p:txBody>
      </p:sp>
      <p:sp>
        <p:nvSpPr>
          <p:cNvPr id="44036" name="Rectangle 30"/>
          <p:cNvSpPr>
            <a:spLocks noChangeArrowheads="1"/>
          </p:cNvSpPr>
          <p:nvPr/>
        </p:nvSpPr>
        <p:spPr bwMode="gray">
          <a:xfrm>
            <a:off x="250825" y="1196975"/>
            <a:ext cx="8569325" cy="138430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buFontTx/>
              <a:buChar char="-"/>
            </a:pPr>
            <a:r>
              <a:rPr lang="en-US" altLang="ko-KR" sz="2400"/>
              <a:t> @ExceptionHandler </a:t>
            </a:r>
            <a:r>
              <a:rPr lang="ko-KR" altLang="en-US" sz="2400"/>
              <a:t>어노테이션을 이용한 예외처리</a:t>
            </a: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en-US" altLang="ko-KR" sz="2400"/>
              <a:t>   =&gt; @ExceptionHandler </a:t>
            </a:r>
            <a:r>
              <a:rPr lang="ko-KR" altLang="en-US" sz="2400"/>
              <a:t>메소드를 만든 </a:t>
            </a:r>
            <a:r>
              <a:rPr lang="en-US" altLang="ko-KR" sz="2400"/>
              <a:t>Controller</a:t>
            </a:r>
            <a:r>
              <a:rPr lang="ko-KR" altLang="en-US" sz="2400"/>
              <a:t>영역에서만 유효함</a:t>
            </a:r>
            <a:r>
              <a:rPr lang="en-US" altLang="ko-KR" sz="2400"/>
              <a:t>.</a:t>
            </a: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84213" y="2997200"/>
            <a:ext cx="7127875" cy="2808288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43D979-8F48-4F02-A308-958C0C7EEFAE}" type="slidenum">
              <a:rPr lang="en-US" altLang="ko-KR" smtClean="0">
                <a:latin typeface="굴림" charset="-127"/>
                <a:ea typeface="굴림" charset="-127"/>
              </a:rPr>
              <a:pPr/>
              <a:t>227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예외처리</a:t>
            </a:r>
          </a:p>
        </p:txBody>
      </p:sp>
      <p:sp>
        <p:nvSpPr>
          <p:cNvPr id="45060" name="Rectangle 30"/>
          <p:cNvSpPr>
            <a:spLocks noChangeArrowheads="1"/>
          </p:cNvSpPr>
          <p:nvPr/>
        </p:nvSpPr>
        <p:spPr bwMode="gray">
          <a:xfrm>
            <a:off x="250825" y="1196975"/>
            <a:ext cx="8569325" cy="101600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buFontTx/>
              <a:buChar char="-"/>
            </a:pPr>
            <a:r>
              <a:rPr lang="en-US" altLang="ko-KR" sz="2400"/>
              <a:t> </a:t>
            </a:r>
            <a:r>
              <a:rPr lang="en-US" altLang="ko-KR" sz="2400" i="1"/>
              <a:t>SimpleMappingExceptionResolver </a:t>
            </a:r>
            <a:r>
              <a:rPr lang="ko-KR" altLang="en-US" sz="2400" i="1"/>
              <a:t>클래스를 이용한 예외처리</a:t>
            </a: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en-US" altLang="ko-KR" sz="2400"/>
              <a:t>   =&gt; xml</a:t>
            </a:r>
            <a:r>
              <a:rPr lang="ko-KR" altLang="en-US" sz="2400"/>
              <a:t>문서에서 설정함</a:t>
            </a:r>
            <a:r>
              <a:rPr lang="en-US" altLang="ko-KR" sz="2400"/>
              <a:t>.(</a:t>
            </a:r>
            <a:r>
              <a:rPr lang="ko-KR" altLang="en-US" sz="2400"/>
              <a:t>오류 종류에 따라 다른 페이지 이동</a:t>
            </a:r>
            <a:r>
              <a:rPr lang="en-US" altLang="ko-KR" sz="2400"/>
              <a:t>)</a:t>
            </a: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2492375"/>
            <a:ext cx="8496300" cy="379414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7BB85E-641F-448F-9938-DF6CF3F60728}" type="slidenum">
              <a:rPr lang="en-US" altLang="ko-KR" smtClean="0">
                <a:latin typeface="굴림" charset="-127"/>
                <a:ea typeface="굴림" charset="-127"/>
              </a:rPr>
              <a:pPr/>
              <a:t>228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예외처리</a:t>
            </a:r>
          </a:p>
        </p:txBody>
      </p:sp>
      <p:sp>
        <p:nvSpPr>
          <p:cNvPr id="46084" name="Rectangle 30"/>
          <p:cNvSpPr>
            <a:spLocks noChangeArrowheads="1"/>
          </p:cNvSpPr>
          <p:nvPr/>
        </p:nvSpPr>
        <p:spPr bwMode="gray">
          <a:xfrm>
            <a:off x="250825" y="1104900"/>
            <a:ext cx="8569325" cy="12001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buFontTx/>
              <a:buChar char="-"/>
            </a:pPr>
            <a:r>
              <a:rPr lang="en-US" altLang="ko-KR" sz="2400"/>
              <a:t> </a:t>
            </a:r>
            <a:r>
              <a:rPr lang="en-US" altLang="ko-KR" sz="2400" i="1"/>
              <a:t>SimpleMappingExceptionResolver </a:t>
            </a:r>
            <a:r>
              <a:rPr lang="ko-KR" altLang="en-US" sz="2400" i="1"/>
              <a:t>클래스를 이용한 예외처리 와 </a:t>
            </a:r>
            <a:r>
              <a:rPr lang="en-US" altLang="ko-KR" sz="2400"/>
              <a:t>@ExceptionHandler </a:t>
            </a:r>
            <a:r>
              <a:rPr lang="ko-KR" altLang="en-US" sz="2400"/>
              <a:t>어노테이션을 함께 사용하고자 할때 </a:t>
            </a:r>
            <a:r>
              <a:rPr lang="en-US" altLang="ko-KR" sz="2400"/>
              <a:t>xml</a:t>
            </a:r>
            <a:r>
              <a:rPr lang="ko-KR" altLang="en-US" sz="2400"/>
              <a:t>문서에 아래와 같이 </a:t>
            </a:r>
            <a:r>
              <a:rPr lang="en-US" altLang="ko-KR" sz="2400"/>
              <a:t>bean</a:t>
            </a:r>
            <a:r>
              <a:rPr lang="ko-KR" altLang="en-US" sz="2400"/>
              <a:t>을 선언한다</a:t>
            </a:r>
            <a:r>
              <a:rPr lang="en-US" altLang="ko-KR" sz="2400"/>
              <a:t>.</a:t>
            </a:r>
          </a:p>
        </p:txBody>
      </p:sp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250825" y="2708275"/>
            <a:ext cx="8591550" cy="2233613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6086" name="직사각형 7"/>
          <p:cNvSpPr>
            <a:spLocks noChangeArrowheads="1"/>
          </p:cNvSpPr>
          <p:nvPr/>
        </p:nvSpPr>
        <p:spPr bwMode="auto">
          <a:xfrm>
            <a:off x="4932363" y="4140200"/>
            <a:ext cx="3960812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8035E4-103B-4995-8788-8786036DFD00}" type="slidenum">
              <a:rPr lang="en-US" altLang="ko-KR" smtClean="0">
                <a:latin typeface="굴림" charset="-127"/>
                <a:ea typeface="굴림" charset="-127"/>
              </a:rPr>
              <a:pPr/>
              <a:t>229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파일 업로드</a:t>
            </a:r>
          </a:p>
        </p:txBody>
      </p:sp>
      <p:sp>
        <p:nvSpPr>
          <p:cNvPr id="47108" name="Rectangle 30"/>
          <p:cNvSpPr>
            <a:spLocks noChangeArrowheads="1"/>
          </p:cNvSpPr>
          <p:nvPr/>
        </p:nvSpPr>
        <p:spPr bwMode="gray">
          <a:xfrm>
            <a:off x="250825" y="1381125"/>
            <a:ext cx="8569325" cy="1939925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buFontTx/>
              <a:buChar char="-"/>
            </a:pPr>
            <a:r>
              <a:rPr lang="ko-KR" altLang="en-US" sz="2400"/>
              <a:t>파일 업로드를 위해서 </a:t>
            </a:r>
            <a:r>
              <a:rPr lang="en-US" altLang="ko-KR" sz="2400" i="1"/>
              <a:t>MultipartResolver </a:t>
            </a:r>
            <a:r>
              <a:rPr lang="ko-KR" altLang="en-US" sz="2400" i="1"/>
              <a:t>를</a:t>
            </a:r>
            <a:r>
              <a:rPr lang="en-US" altLang="ko-KR" sz="2400" i="1"/>
              <a:t> </a:t>
            </a:r>
            <a:r>
              <a:rPr lang="ko-KR" altLang="en-US" sz="2400" i="1"/>
              <a:t>설정한다</a:t>
            </a:r>
            <a:r>
              <a:rPr lang="en-US" altLang="ko-KR" sz="2400" i="1"/>
              <a:t>.</a:t>
            </a:r>
          </a:p>
          <a:p>
            <a:pPr algn="l">
              <a:lnSpc>
                <a:spcPct val="100000"/>
              </a:lnSpc>
            </a:pPr>
            <a:r>
              <a:rPr lang="en-US" altLang="ko-KR" sz="2400" i="1"/>
              <a:t> =&gt; </a:t>
            </a:r>
            <a:r>
              <a:rPr lang="en-US" altLang="ko-KR" sz="2400"/>
              <a:t>multipartResolver</a:t>
            </a:r>
            <a:r>
              <a:rPr lang="ko-KR" altLang="en-US" sz="2400"/>
              <a:t>의 경우에는 반드시 </a:t>
            </a:r>
            <a:r>
              <a:rPr lang="en-US" altLang="ko-KR" sz="2400"/>
              <a:t>bean</a:t>
            </a:r>
            <a:r>
              <a:rPr lang="ko-KR" altLang="en-US" sz="2400"/>
              <a:t>의 </a:t>
            </a:r>
            <a:r>
              <a:rPr lang="en-US" altLang="ko-KR" sz="2400"/>
              <a:t>id</a:t>
            </a:r>
            <a:r>
              <a:rPr lang="ko-KR" altLang="en-US" sz="2400"/>
              <a:t>를 </a:t>
            </a:r>
            <a:r>
              <a:rPr lang="en-US" altLang="ko-KR" sz="2400">
                <a:solidFill>
                  <a:srgbClr val="FF0000"/>
                </a:solidFill>
              </a:rPr>
              <a:t>multipartResolver</a:t>
            </a:r>
            <a:r>
              <a:rPr lang="ko-KR" altLang="en-US" sz="2400"/>
              <a:t>로 지정해야 한다</a:t>
            </a:r>
            <a:r>
              <a:rPr lang="en-US" altLang="ko-KR" sz="2400"/>
              <a:t>.</a:t>
            </a:r>
            <a:endParaRPr lang="en-US" altLang="ko-KR" sz="2400" i="1"/>
          </a:p>
          <a:p>
            <a:pPr algn="l">
              <a:lnSpc>
                <a:spcPct val="100000"/>
              </a:lnSpc>
              <a:buFontTx/>
              <a:buChar char="-"/>
            </a:pPr>
            <a:endParaRPr lang="en-US" altLang="ko-KR" sz="2400"/>
          </a:p>
        </p:txBody>
      </p:sp>
      <p:sp>
        <p:nvSpPr>
          <p:cNvPr id="47109" name="Rectangle 30"/>
          <p:cNvSpPr>
            <a:spLocks noChangeArrowheads="1"/>
          </p:cNvSpPr>
          <p:nvPr/>
        </p:nvSpPr>
        <p:spPr bwMode="gray">
          <a:xfrm>
            <a:off x="395288" y="3860800"/>
            <a:ext cx="8569325" cy="1052513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2400"/>
              <a:t>&lt;bean id=</a:t>
            </a:r>
            <a:r>
              <a:rPr lang="en-US" altLang="ko-KR" sz="2400" i="1"/>
              <a:t>"</a:t>
            </a:r>
            <a:r>
              <a:rPr lang="en-US" altLang="ko-KR" sz="2400" i="1">
                <a:solidFill>
                  <a:srgbClr val="FF0000"/>
                </a:solidFill>
              </a:rPr>
              <a:t>multipartResolver</a:t>
            </a:r>
            <a:r>
              <a:rPr lang="en-US" altLang="ko-KR" sz="2400" i="1"/>
              <a:t>"</a:t>
            </a:r>
          </a:p>
          <a:p>
            <a:pPr algn="l"/>
            <a:r>
              <a:rPr lang="en-US" altLang="ko-KR" sz="2400"/>
              <a:t>class=</a:t>
            </a:r>
            <a:r>
              <a:rPr lang="en-US" altLang="ko-KR" sz="2400" i="1"/>
              <a:t>"org.springframework.web.multipart.commons.CommonsMultipartResolver" /&gt;</a:t>
            </a:r>
            <a:endParaRPr lang="en-US" altLang="ko-K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3C4009-104A-4E29-8568-4E5A02A0FA20}" type="slidenum">
              <a:rPr lang="en-US" altLang="ko-KR" smtClean="0">
                <a:latin typeface="굴림" charset="-127"/>
                <a:ea typeface="굴림" charset="-127"/>
              </a:rPr>
              <a:pPr/>
              <a:t>23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모듈의 의존관계</a:t>
            </a:r>
          </a:p>
        </p:txBody>
      </p:sp>
      <p:sp>
        <p:nvSpPr>
          <p:cNvPr id="25604" name="Rectangle 30"/>
          <p:cNvSpPr>
            <a:spLocks noChangeArrowheads="1"/>
          </p:cNvSpPr>
          <p:nvPr/>
        </p:nvSpPr>
        <p:spPr bwMode="gray">
          <a:xfrm>
            <a:off x="323850" y="1196975"/>
            <a:ext cx="8280400" cy="12001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ASM : </a:t>
            </a:r>
            <a:r>
              <a:rPr lang="ko-KR" altLang="en-US" sz="2400"/>
              <a:t>엄밀히 말해 스프링 모듈이 아니다</a:t>
            </a:r>
            <a:r>
              <a:rPr lang="en-US" altLang="ko-KR" sz="2400"/>
              <a:t>. ASM </a:t>
            </a:r>
            <a:r>
              <a:rPr lang="ko-KR" altLang="en-US" sz="2400"/>
              <a:t>모듈은 클래스 바이트 코드 조작 및 분석 프레임워크인 </a:t>
            </a:r>
            <a:r>
              <a:rPr lang="en-US" altLang="ko-KR" sz="2400"/>
              <a:t>ASM</a:t>
            </a:r>
            <a:r>
              <a:rPr lang="ko-KR" altLang="en-US" sz="2400"/>
              <a:t>을 재패키징한 모듈이다</a:t>
            </a:r>
            <a:r>
              <a:rPr lang="en-US" altLang="ko-KR" sz="2400"/>
              <a:t>.</a:t>
            </a:r>
          </a:p>
        </p:txBody>
      </p:sp>
      <p:sp>
        <p:nvSpPr>
          <p:cNvPr id="25605" name="Rectangle 30"/>
          <p:cNvSpPr>
            <a:spLocks noChangeArrowheads="1"/>
          </p:cNvSpPr>
          <p:nvPr/>
        </p:nvSpPr>
        <p:spPr bwMode="gray">
          <a:xfrm>
            <a:off x="250825" y="2651125"/>
            <a:ext cx="8281988" cy="1570038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Core : </a:t>
            </a:r>
            <a:r>
              <a:rPr lang="ko-KR" altLang="en-US" sz="2400"/>
              <a:t>대부분의 스프링의 모듈에서 필요로 하는 공통 기능을 갖고 있는 핵심 모듈이다</a:t>
            </a:r>
            <a:r>
              <a:rPr lang="en-US" altLang="ko-KR" sz="2400"/>
              <a:t>. </a:t>
            </a:r>
            <a:r>
              <a:rPr lang="ko-KR" altLang="en-US" sz="2400"/>
              <a:t>스프링이 사용하는 주요 타입</a:t>
            </a:r>
            <a:r>
              <a:rPr lang="en-US" altLang="ko-KR" sz="2400"/>
              <a:t>, </a:t>
            </a:r>
            <a:r>
              <a:rPr lang="ko-KR" altLang="en-US" sz="2400"/>
              <a:t>애노테이션</a:t>
            </a:r>
            <a:r>
              <a:rPr lang="en-US" altLang="ko-KR" sz="2400"/>
              <a:t>, </a:t>
            </a:r>
            <a:r>
              <a:rPr lang="ko-KR" altLang="en-US" sz="2400"/>
              <a:t>컨버터</a:t>
            </a:r>
            <a:r>
              <a:rPr lang="en-US" altLang="ko-KR" sz="2400"/>
              <a:t>, </a:t>
            </a:r>
            <a:r>
              <a:rPr lang="ko-KR" altLang="en-US" sz="2400"/>
              <a:t>상수</a:t>
            </a:r>
            <a:r>
              <a:rPr lang="en-US" altLang="ko-KR" sz="2400"/>
              <a:t>, </a:t>
            </a:r>
            <a:r>
              <a:rPr lang="ko-KR" altLang="en-US" sz="2400"/>
              <a:t>유틸리티 클래스 등을 제공한다</a:t>
            </a:r>
            <a:r>
              <a:rPr lang="en-US" altLang="ko-KR" sz="2400"/>
              <a:t>.  </a:t>
            </a:r>
            <a:r>
              <a:rPr lang="ko-KR" altLang="en-US" sz="2400"/>
              <a:t>모든 스프링 프로젝트에 반드시 포함시켜야 하는 필수 모듈이다</a:t>
            </a:r>
            <a:r>
              <a:rPr lang="en-US" altLang="ko-KR" sz="2400"/>
              <a:t>.</a:t>
            </a:r>
          </a:p>
        </p:txBody>
      </p:sp>
      <p:sp>
        <p:nvSpPr>
          <p:cNvPr id="25606" name="Rectangle 30"/>
          <p:cNvSpPr>
            <a:spLocks noChangeArrowheads="1"/>
          </p:cNvSpPr>
          <p:nvPr/>
        </p:nvSpPr>
        <p:spPr bwMode="gray">
          <a:xfrm>
            <a:off x="250825" y="4379913"/>
            <a:ext cx="8281988" cy="1570037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Beans : </a:t>
            </a:r>
            <a:r>
              <a:rPr lang="ko-KR" altLang="en-US" sz="2400"/>
              <a:t>스프링 </a:t>
            </a:r>
            <a:r>
              <a:rPr lang="en-US" altLang="ko-KR" sz="2400"/>
              <a:t>DI</a:t>
            </a:r>
            <a:r>
              <a:rPr lang="ko-KR" altLang="en-US" sz="2400"/>
              <a:t> 기능의 핵심인 빈 팩토리와 </a:t>
            </a:r>
            <a:r>
              <a:rPr lang="en-US" altLang="ko-KR" sz="2400"/>
              <a:t>DI </a:t>
            </a:r>
            <a:r>
              <a:rPr lang="ko-KR" altLang="en-US" sz="2400"/>
              <a:t>기능을 제공하는 모듈</a:t>
            </a:r>
            <a:r>
              <a:rPr lang="en-US" altLang="ko-KR" sz="2400"/>
              <a:t>. </a:t>
            </a:r>
            <a:r>
              <a:rPr lang="ko-KR" altLang="en-US" sz="2400"/>
              <a:t>빈 메타정보</a:t>
            </a:r>
            <a:r>
              <a:rPr lang="en-US" altLang="ko-KR" sz="2400"/>
              <a:t>, </a:t>
            </a:r>
            <a:r>
              <a:rPr lang="ko-KR" altLang="en-US" sz="2400"/>
              <a:t>빈 리더</a:t>
            </a:r>
            <a:r>
              <a:rPr lang="en-US" altLang="ko-KR" sz="2400"/>
              <a:t>, </a:t>
            </a:r>
            <a:r>
              <a:rPr lang="ko-KR" altLang="en-US" sz="2400"/>
              <a:t>빈 팩토리의 구현과 프로퍼티 에디터가 포함되어 있다</a:t>
            </a:r>
            <a:r>
              <a:rPr lang="en-US" altLang="ko-KR" sz="2400"/>
              <a:t>. Beans</a:t>
            </a:r>
            <a:r>
              <a:rPr lang="ko-KR" altLang="en-US" sz="2400"/>
              <a:t>는 </a:t>
            </a:r>
            <a:r>
              <a:rPr lang="en-US" altLang="ko-KR" sz="2400"/>
              <a:t>ASM, Core </a:t>
            </a:r>
            <a:r>
              <a:rPr lang="ko-KR" altLang="en-US" sz="2400"/>
              <a:t>두개의 필수 의존모듈을 갖는다</a:t>
            </a:r>
            <a:r>
              <a:rPr lang="en-US" altLang="ko-KR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D47D60-A732-4C0F-B425-EDB7B15B4A56}" type="slidenum">
              <a:rPr lang="en-US" altLang="ko-KR" smtClean="0">
                <a:latin typeface="굴림" charset="-127"/>
                <a:ea typeface="굴림" charset="-127"/>
              </a:rPr>
              <a:pPr/>
              <a:t>230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파일 업로드</a:t>
            </a:r>
          </a:p>
        </p:txBody>
      </p:sp>
      <p:sp>
        <p:nvSpPr>
          <p:cNvPr id="48132" name="Rectangle 30"/>
          <p:cNvSpPr>
            <a:spLocks noChangeArrowheads="1"/>
          </p:cNvSpPr>
          <p:nvPr/>
        </p:nvSpPr>
        <p:spPr bwMode="gray">
          <a:xfrm>
            <a:off x="179388" y="1797050"/>
            <a:ext cx="8569325" cy="3287713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2400" dirty="0"/>
              <a:t>&lt;h2&gt;</a:t>
            </a:r>
            <a:r>
              <a:rPr lang="ko-KR" altLang="en-US" sz="2400" dirty="0"/>
              <a:t> 파일 업로드 기능</a:t>
            </a:r>
            <a:r>
              <a:rPr lang="en-US" altLang="ko-KR" sz="2400" dirty="0"/>
              <a:t>&lt;/h2&gt;</a:t>
            </a:r>
          </a:p>
          <a:p>
            <a:pPr algn="l"/>
            <a:r>
              <a:rPr lang="en-US" altLang="ko-KR" sz="2400" dirty="0"/>
              <a:t>&lt;form action=</a:t>
            </a:r>
            <a:r>
              <a:rPr lang="en-US" altLang="ko-KR" sz="2400" i="1" dirty="0"/>
              <a:t>"</a:t>
            </a:r>
            <a:r>
              <a:rPr lang="en-US" altLang="ko-KR" sz="2400" i="1" dirty="0" err="1"/>
              <a:t>upload.do</a:t>
            </a:r>
            <a:r>
              <a:rPr lang="en-US" altLang="ko-KR" sz="2400" i="1" dirty="0"/>
              <a:t>" </a:t>
            </a:r>
          </a:p>
          <a:p>
            <a:pPr algn="l"/>
            <a:r>
              <a:rPr lang="en-US" altLang="ko-KR" sz="2400" i="1" dirty="0">
                <a:solidFill>
                  <a:srgbClr val="FF0000"/>
                </a:solidFill>
              </a:rPr>
              <a:t>     method="post"             </a:t>
            </a:r>
            <a:br>
              <a:rPr lang="en-US" altLang="ko-KR" sz="2400" i="1" dirty="0">
                <a:solidFill>
                  <a:srgbClr val="FF0000"/>
                </a:solidFill>
              </a:rPr>
            </a:br>
            <a:r>
              <a:rPr lang="en-US" altLang="ko-KR" sz="2400" i="1" dirty="0">
                <a:solidFill>
                  <a:srgbClr val="FF0000"/>
                </a:solidFill>
              </a:rPr>
              <a:t>     </a:t>
            </a:r>
            <a:r>
              <a:rPr lang="en-US" altLang="ko-KR" sz="2400" i="1" dirty="0" err="1">
                <a:solidFill>
                  <a:srgbClr val="FF0000"/>
                </a:solidFill>
              </a:rPr>
              <a:t>enctype</a:t>
            </a:r>
            <a:r>
              <a:rPr lang="en-US" altLang="ko-KR" sz="2400" i="1" dirty="0">
                <a:solidFill>
                  <a:srgbClr val="FF0000"/>
                </a:solidFill>
              </a:rPr>
              <a:t>="multipart/form-data"</a:t>
            </a:r>
            <a:r>
              <a:rPr lang="en-US" altLang="ko-KR" sz="2400" i="1" dirty="0">
                <a:solidFill>
                  <a:schemeClr val="tx1"/>
                </a:solidFill>
              </a:rPr>
              <a:t>&gt;</a:t>
            </a:r>
          </a:p>
          <a:p>
            <a:pPr algn="l"/>
            <a:r>
              <a:rPr lang="ko-KR" altLang="en-US" sz="2400" dirty="0"/>
              <a:t>  이름 </a:t>
            </a:r>
            <a:r>
              <a:rPr lang="en-US" altLang="ko-KR" sz="2400" dirty="0"/>
              <a:t>: &lt;input type=</a:t>
            </a:r>
            <a:r>
              <a:rPr lang="en-US" altLang="ko-KR" sz="2400" i="1" dirty="0"/>
              <a:t>"text" name="name"/&gt;&lt;p&gt;</a:t>
            </a:r>
          </a:p>
          <a:p>
            <a:pPr algn="l"/>
            <a:r>
              <a:rPr lang="ko-KR" altLang="en-US" sz="2400" dirty="0"/>
              <a:t>  파일 첨부 </a:t>
            </a:r>
            <a:r>
              <a:rPr lang="en-US" altLang="ko-KR" sz="2400" dirty="0"/>
              <a:t>: &lt;input type=</a:t>
            </a:r>
            <a:r>
              <a:rPr lang="en-US" altLang="ko-KR" sz="2400" i="1" dirty="0"/>
              <a:t>"file" name="</a:t>
            </a:r>
            <a:r>
              <a:rPr lang="en-US" altLang="ko-KR" sz="2400" i="1" dirty="0">
                <a:solidFill>
                  <a:srgbClr val="FF0000"/>
                </a:solidFill>
              </a:rPr>
              <a:t>file</a:t>
            </a:r>
            <a:r>
              <a:rPr lang="en-US" altLang="ko-KR" sz="2400" i="1" dirty="0"/>
              <a:t>"/&gt;</a:t>
            </a:r>
          </a:p>
          <a:p>
            <a:pPr algn="l"/>
            <a:r>
              <a:rPr lang="en-US" altLang="ko-KR" sz="2400" dirty="0"/>
              <a:t>&lt;input type=</a:t>
            </a:r>
            <a:r>
              <a:rPr lang="en-US" altLang="ko-KR" sz="2400" i="1" dirty="0"/>
              <a:t>"submit" value="</a:t>
            </a:r>
            <a:r>
              <a:rPr lang="ko-KR" altLang="en-US" sz="2400" i="1" dirty="0"/>
              <a:t>전송</a:t>
            </a:r>
            <a:r>
              <a:rPr lang="en-US" altLang="ko-KR" sz="2400" i="1" dirty="0"/>
              <a:t>"/&gt;</a:t>
            </a:r>
          </a:p>
          <a:p>
            <a:pPr algn="l"/>
            <a:r>
              <a:rPr lang="en-US" altLang="ko-KR" sz="2400" dirty="0"/>
              <a:t>&lt;/form&gt;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56C39E-1F11-4C3C-A4D1-15451120A64C}" type="slidenum">
              <a:rPr lang="en-US" altLang="ko-KR" smtClean="0">
                <a:latin typeface="굴림" charset="-127"/>
                <a:ea typeface="굴림" charset="-127"/>
              </a:rPr>
              <a:pPr/>
              <a:t>231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파일 업로드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250825" y="1484313"/>
            <a:ext cx="8497888" cy="511333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9157" name="직사각형 5"/>
          <p:cNvSpPr>
            <a:spLocks noChangeArrowheads="1"/>
          </p:cNvSpPr>
          <p:nvPr/>
        </p:nvSpPr>
        <p:spPr bwMode="auto">
          <a:xfrm>
            <a:off x="1619250" y="1700213"/>
            <a:ext cx="6408738" cy="36988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49158" name="직사각형 6"/>
          <p:cNvSpPr>
            <a:spLocks noChangeArrowheads="1"/>
          </p:cNvSpPr>
          <p:nvPr/>
        </p:nvSpPr>
        <p:spPr bwMode="auto">
          <a:xfrm>
            <a:off x="1619250" y="3357563"/>
            <a:ext cx="6913563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F3472F-9F93-4367-9852-94704D5E3CB4}" type="slidenum">
              <a:rPr lang="en-US" altLang="ko-KR" smtClean="0">
                <a:latin typeface="굴림" charset="-127"/>
                <a:ea typeface="굴림" charset="-127"/>
              </a:rPr>
              <a:pPr/>
              <a:t>232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파일 다운로드</a:t>
            </a:r>
          </a:p>
        </p:txBody>
      </p:sp>
      <p:sp>
        <p:nvSpPr>
          <p:cNvPr id="50180" name="Rectangle 30"/>
          <p:cNvSpPr>
            <a:spLocks noChangeArrowheads="1"/>
          </p:cNvSpPr>
          <p:nvPr/>
        </p:nvSpPr>
        <p:spPr bwMode="gray">
          <a:xfrm>
            <a:off x="250825" y="1184275"/>
            <a:ext cx="8569325" cy="1385888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400"/>
              <a:t>Controller</a:t>
            </a:r>
            <a:r>
              <a:rPr lang="ko-KR" altLang="en-US" sz="2400"/>
              <a:t>가 리턴하는 </a:t>
            </a:r>
            <a:r>
              <a:rPr lang="en-US" altLang="ko-KR" sz="2400"/>
              <a:t>ViewName</a:t>
            </a:r>
            <a:r>
              <a:rPr lang="ko-KR" altLang="en-US" sz="2400"/>
              <a:t>과 동일한 이름을 갖는 </a:t>
            </a:r>
            <a:r>
              <a:rPr lang="en-US" altLang="ko-KR" sz="2400"/>
              <a:t>Bean</a:t>
            </a:r>
            <a:r>
              <a:rPr lang="ko-KR" altLang="en-US" sz="2400"/>
              <a:t>을</a:t>
            </a:r>
            <a:r>
              <a:rPr lang="en-US" altLang="ko-KR" sz="2400"/>
              <a:t>(Bean id="[BeanName]" </a:t>
            </a:r>
            <a:r>
              <a:rPr lang="ko-KR" altLang="en-US" sz="2400"/>
              <a:t>뷰 객체로 사용한다</a:t>
            </a:r>
            <a:r>
              <a:rPr lang="en-US" altLang="ko-KR" sz="2400"/>
              <a:t>.</a:t>
            </a:r>
          </a:p>
          <a:p>
            <a:pPr algn="l">
              <a:lnSpc>
                <a:spcPct val="100000"/>
              </a:lnSpc>
            </a:pPr>
            <a:r>
              <a:rPr lang="ko-KR" altLang="en-US" sz="2400"/>
              <a:t>주로 </a:t>
            </a:r>
            <a:r>
              <a:rPr lang="en-US" altLang="ko-KR" sz="2400"/>
              <a:t>CustomView </a:t>
            </a:r>
            <a:r>
              <a:rPr lang="ko-KR" altLang="en-US" sz="2400"/>
              <a:t>클래스를 뷰로 사용해야 하는 경우에 사용</a:t>
            </a:r>
            <a:r>
              <a:rPr lang="en-US" altLang="ko-KR" sz="2400"/>
              <a:t>.</a:t>
            </a: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2852738"/>
            <a:ext cx="8424863" cy="13684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pic>
        <p:nvPicPr>
          <p:cNvPr id="5018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23850" y="4652963"/>
            <a:ext cx="8351838" cy="187166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0183" name="직사각형 9"/>
          <p:cNvSpPr>
            <a:spLocks noChangeArrowheads="1"/>
          </p:cNvSpPr>
          <p:nvPr/>
        </p:nvSpPr>
        <p:spPr bwMode="auto">
          <a:xfrm>
            <a:off x="1258888" y="3429000"/>
            <a:ext cx="4392612" cy="36988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50184" name="직사각형 10"/>
          <p:cNvSpPr>
            <a:spLocks noChangeArrowheads="1"/>
          </p:cNvSpPr>
          <p:nvPr/>
        </p:nvSpPr>
        <p:spPr bwMode="auto">
          <a:xfrm>
            <a:off x="755650" y="5805488"/>
            <a:ext cx="3600450" cy="36988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50185" name="직사각형 11"/>
          <p:cNvSpPr>
            <a:spLocks noChangeArrowheads="1"/>
          </p:cNvSpPr>
          <p:nvPr/>
        </p:nvSpPr>
        <p:spPr bwMode="auto">
          <a:xfrm>
            <a:off x="5940425" y="3141663"/>
            <a:ext cx="2592388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파일 다운로드</a:t>
            </a: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68313" y="1341438"/>
            <a:ext cx="7704137" cy="388778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1204" name="직사각형 12"/>
          <p:cNvSpPr>
            <a:spLocks noChangeArrowheads="1"/>
          </p:cNvSpPr>
          <p:nvPr/>
        </p:nvSpPr>
        <p:spPr bwMode="auto">
          <a:xfrm>
            <a:off x="1116013" y="3500438"/>
            <a:ext cx="7056437" cy="73183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pic>
        <p:nvPicPr>
          <p:cNvPr id="5120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468313" y="5445125"/>
            <a:ext cx="7559675" cy="107950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233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파일 다운로드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196975"/>
            <a:ext cx="7993063" cy="4535488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2228" name="직사각형 12"/>
          <p:cNvSpPr>
            <a:spLocks noChangeArrowheads="1"/>
          </p:cNvSpPr>
          <p:nvPr/>
        </p:nvSpPr>
        <p:spPr bwMode="auto">
          <a:xfrm flipV="1">
            <a:off x="1042988" y="4067175"/>
            <a:ext cx="4968875" cy="36988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52229" name="직사각형 13"/>
          <p:cNvSpPr>
            <a:spLocks noChangeArrowheads="1"/>
          </p:cNvSpPr>
          <p:nvPr/>
        </p:nvSpPr>
        <p:spPr bwMode="auto">
          <a:xfrm>
            <a:off x="4067175" y="3348038"/>
            <a:ext cx="2449513" cy="3683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b="1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234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54BB01-DB51-4A38-AD29-251AE19798E7}" type="slidenum">
              <a:rPr lang="en-US" altLang="ko-KR" smtClean="0">
                <a:latin typeface="굴림" charset="-127"/>
                <a:ea typeface="굴림" charset="-127"/>
              </a:rPr>
              <a:pPr/>
              <a:t>24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모듈의 의존관계</a:t>
            </a:r>
          </a:p>
        </p:txBody>
      </p:sp>
      <p:sp>
        <p:nvSpPr>
          <p:cNvPr id="26628" name="Rectangle 30"/>
          <p:cNvSpPr>
            <a:spLocks noChangeArrowheads="1"/>
          </p:cNvSpPr>
          <p:nvPr/>
        </p:nvSpPr>
        <p:spPr bwMode="gray">
          <a:xfrm>
            <a:off x="323850" y="1025525"/>
            <a:ext cx="8496300" cy="1938338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AOP : </a:t>
            </a:r>
            <a:r>
              <a:rPr lang="ko-KR" altLang="en-US" sz="2400"/>
              <a:t>스프링의 프록시 </a:t>
            </a:r>
            <a:r>
              <a:rPr lang="en-US" altLang="ko-KR" sz="2400"/>
              <a:t>AOP </a:t>
            </a:r>
            <a:r>
              <a:rPr lang="ko-KR" altLang="en-US" sz="2400"/>
              <a:t>기능을 제공하는 모듈이다</a:t>
            </a:r>
            <a:r>
              <a:rPr lang="en-US" altLang="ko-KR" sz="2400"/>
              <a:t>. </a:t>
            </a:r>
            <a:r>
              <a:rPr lang="ko-KR" altLang="en-US" sz="2400"/>
              <a:t>프록시 기반 </a:t>
            </a:r>
            <a:r>
              <a:rPr lang="en-US" altLang="ko-KR" sz="2400"/>
              <a:t>AOP</a:t>
            </a:r>
            <a:r>
              <a:rPr lang="ko-KR" altLang="en-US" sz="2400"/>
              <a:t>를 만들때 필요한 어드바이스</a:t>
            </a:r>
            <a:r>
              <a:rPr lang="en-US" altLang="ko-KR" sz="2400"/>
              <a:t>, </a:t>
            </a:r>
            <a:r>
              <a:rPr lang="ko-KR" altLang="en-US" sz="2400"/>
              <a:t>포인트컷</a:t>
            </a:r>
            <a:r>
              <a:rPr lang="en-US" altLang="ko-KR" sz="2400"/>
              <a:t>, </a:t>
            </a:r>
            <a:r>
              <a:rPr lang="ko-KR" altLang="en-US" sz="2400"/>
              <a:t>프록시 팩토리빈</a:t>
            </a:r>
            <a:r>
              <a:rPr lang="en-US" altLang="ko-KR" sz="2400"/>
              <a:t>, </a:t>
            </a:r>
            <a:r>
              <a:rPr lang="ko-KR" altLang="en-US" sz="2400"/>
              <a:t>자동 프록시 생성기 등을 제공한다</a:t>
            </a:r>
            <a:r>
              <a:rPr lang="en-US" altLang="ko-KR" sz="2400"/>
              <a:t>. </a:t>
            </a:r>
            <a:r>
              <a:rPr lang="ko-KR" altLang="en-US" sz="2400"/>
              <a:t>스프링의 </a:t>
            </a:r>
            <a:r>
              <a:rPr lang="en-US" altLang="ko-KR" sz="2400"/>
              <a:t>AOP</a:t>
            </a:r>
            <a:r>
              <a:rPr lang="ko-KR" altLang="en-US" sz="2400"/>
              <a:t>는 </a:t>
            </a:r>
            <a:r>
              <a:rPr lang="en-US" altLang="ko-KR" sz="2400"/>
              <a:t>Di</a:t>
            </a:r>
            <a:r>
              <a:rPr lang="ko-KR" altLang="en-US" sz="2400"/>
              <a:t>에 기반을 두고 있다</a:t>
            </a:r>
            <a:r>
              <a:rPr lang="en-US" altLang="ko-KR" sz="2400"/>
              <a:t>. </a:t>
            </a:r>
            <a:r>
              <a:rPr lang="ko-KR" altLang="en-US" sz="2400"/>
              <a:t>따라서 </a:t>
            </a:r>
            <a:r>
              <a:rPr lang="en-US" altLang="ko-KR" sz="2400"/>
              <a:t>AOP </a:t>
            </a:r>
            <a:r>
              <a:rPr lang="ko-KR" altLang="en-US" sz="2400"/>
              <a:t>모듈은 </a:t>
            </a:r>
            <a:r>
              <a:rPr lang="en-US" altLang="ko-KR" sz="2400"/>
              <a:t>DI </a:t>
            </a:r>
            <a:r>
              <a:rPr lang="ko-KR" altLang="en-US" sz="2400"/>
              <a:t>기능을 제공하는 </a:t>
            </a:r>
            <a:r>
              <a:rPr lang="en-US" altLang="ko-KR" sz="2400"/>
              <a:t>Beans </a:t>
            </a:r>
            <a:r>
              <a:rPr lang="ko-KR" altLang="en-US" sz="2400"/>
              <a:t>모듈에 의존한다</a:t>
            </a:r>
            <a:r>
              <a:rPr lang="en-US" altLang="ko-KR" sz="2400"/>
              <a:t>. </a:t>
            </a:r>
          </a:p>
        </p:txBody>
      </p:sp>
      <p:sp>
        <p:nvSpPr>
          <p:cNvPr id="26629" name="Rectangle 30"/>
          <p:cNvSpPr>
            <a:spLocks noChangeArrowheads="1"/>
          </p:cNvSpPr>
          <p:nvPr/>
        </p:nvSpPr>
        <p:spPr bwMode="gray">
          <a:xfrm>
            <a:off x="250825" y="3068638"/>
            <a:ext cx="8497888" cy="8318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Expression : </a:t>
            </a:r>
            <a:r>
              <a:rPr lang="ko-KR" altLang="en-US" sz="2400"/>
              <a:t>스프링 표현식 언어 </a:t>
            </a:r>
            <a:r>
              <a:rPr lang="en-US" altLang="ko-KR" sz="2400"/>
              <a:t>(spEL)</a:t>
            </a:r>
            <a:r>
              <a:rPr lang="ko-KR" altLang="en-US" sz="2400"/>
              <a:t>을 지원</a:t>
            </a:r>
            <a:r>
              <a:rPr lang="en-US" altLang="ko-KR" sz="2400"/>
              <a:t>, Core </a:t>
            </a:r>
            <a:r>
              <a:rPr lang="ko-KR" altLang="en-US" sz="2400"/>
              <a:t>모듈에  의존</a:t>
            </a:r>
            <a:endParaRPr lang="en-US" altLang="ko-KR" sz="2400"/>
          </a:p>
        </p:txBody>
      </p:sp>
      <p:sp>
        <p:nvSpPr>
          <p:cNvPr id="26630" name="Rectangle 30"/>
          <p:cNvSpPr>
            <a:spLocks noChangeArrowheads="1"/>
          </p:cNvSpPr>
          <p:nvPr/>
        </p:nvSpPr>
        <p:spPr bwMode="gray">
          <a:xfrm>
            <a:off x="250825" y="4064000"/>
            <a:ext cx="8497888" cy="2678113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Context : </a:t>
            </a:r>
            <a:r>
              <a:rPr lang="ko-KR" altLang="en-US" sz="2400"/>
              <a:t>애플리케이션 컨텍스트 기능을 제공하는 모듈</a:t>
            </a:r>
            <a:r>
              <a:rPr lang="en-US" altLang="ko-KR" sz="2400"/>
              <a:t>. </a:t>
            </a:r>
            <a:r>
              <a:rPr lang="ko-KR" altLang="en-US" sz="2400"/>
              <a:t>애플리케이션 컨텍스트를 만드는데 필요한 대부분의 기능을 포함해서 빈 스캐너</a:t>
            </a:r>
            <a:r>
              <a:rPr lang="en-US" altLang="ko-KR" sz="2400"/>
              <a:t>, </a:t>
            </a:r>
            <a:r>
              <a:rPr lang="ko-KR" altLang="en-US" sz="2400"/>
              <a:t>자바 코드에 대한 설정 기능</a:t>
            </a:r>
            <a:r>
              <a:rPr lang="en-US" altLang="ko-KR" sz="2400"/>
              <a:t>, EJB </a:t>
            </a:r>
            <a:r>
              <a:rPr lang="ko-KR" altLang="en-US" sz="2400"/>
              <a:t>지원 기능</a:t>
            </a:r>
            <a:r>
              <a:rPr lang="en-US" altLang="ko-KR" sz="2400"/>
              <a:t>, </a:t>
            </a:r>
            <a:r>
              <a:rPr lang="ko-KR" altLang="en-US" sz="2400"/>
              <a:t>포매터</a:t>
            </a:r>
            <a:r>
              <a:rPr lang="en-US" altLang="ko-KR" sz="2400"/>
              <a:t>, </a:t>
            </a:r>
            <a:r>
              <a:rPr lang="ko-KR" altLang="en-US" sz="2400"/>
              <a:t>로드타임 위빙</a:t>
            </a:r>
            <a:r>
              <a:rPr lang="en-US" altLang="ko-KR" sz="2400"/>
              <a:t>, </a:t>
            </a:r>
            <a:r>
              <a:rPr lang="ko-KR" altLang="en-US" sz="2400"/>
              <a:t>표현식</a:t>
            </a:r>
            <a:r>
              <a:rPr lang="en-US" altLang="ko-KR" sz="2400"/>
              <a:t>, JMX, JNDI, </a:t>
            </a:r>
            <a:r>
              <a:rPr lang="ko-KR" altLang="en-US" sz="2400"/>
              <a:t>리모팅</a:t>
            </a:r>
            <a:r>
              <a:rPr lang="en-US" altLang="ko-KR" sz="2400"/>
              <a:t>, </a:t>
            </a:r>
            <a:r>
              <a:rPr lang="ko-KR" altLang="en-US" sz="2400"/>
              <a:t>스케줄링</a:t>
            </a:r>
            <a:r>
              <a:rPr lang="en-US" altLang="ko-KR" sz="2400"/>
              <a:t>, </a:t>
            </a:r>
            <a:r>
              <a:rPr lang="ko-KR" altLang="en-US" sz="2400"/>
              <a:t>스크립트 언어지원</a:t>
            </a:r>
            <a:r>
              <a:rPr lang="en-US" altLang="ko-KR" sz="2400"/>
              <a:t>, </a:t>
            </a:r>
            <a:r>
              <a:rPr lang="ko-KR" altLang="en-US" sz="2400"/>
              <a:t>검증기 등의 애플리케이션 컨테이너로서의 주요한 기능을 담고 있다</a:t>
            </a:r>
            <a:r>
              <a:rPr lang="en-US" altLang="ko-KR" sz="2400"/>
              <a:t>. </a:t>
            </a:r>
            <a:r>
              <a:rPr lang="ko-KR" altLang="en-US" sz="2400"/>
              <a:t>단순한 </a:t>
            </a:r>
            <a:r>
              <a:rPr lang="en-US" altLang="ko-KR" sz="2400"/>
              <a:t>DI </a:t>
            </a:r>
            <a:r>
              <a:rPr lang="ko-KR" altLang="en-US" sz="2400"/>
              <a:t>프레임워크가 아니라 본격적인 엔터프라이즈 애플리케이션 프레임워크로 사용하기 위해 반드시 필요한 모듈이다</a:t>
            </a:r>
            <a:r>
              <a:rPr lang="en-US" altLang="ko-KR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DC7F5F-3D3B-4A3C-803A-456610021FC0}" type="slidenum">
              <a:rPr lang="en-US" altLang="ko-KR" smtClean="0">
                <a:latin typeface="굴림" charset="-127"/>
                <a:ea typeface="굴림" charset="-127"/>
              </a:rPr>
              <a:pPr/>
              <a:t>25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모듈의 의존관계</a:t>
            </a:r>
          </a:p>
        </p:txBody>
      </p:sp>
      <p:sp>
        <p:nvSpPr>
          <p:cNvPr id="27652" name="Rectangle 30"/>
          <p:cNvSpPr>
            <a:spLocks noChangeArrowheads="1"/>
          </p:cNvSpPr>
          <p:nvPr/>
        </p:nvSpPr>
        <p:spPr bwMode="gray">
          <a:xfrm>
            <a:off x="323850" y="1292225"/>
            <a:ext cx="8496300" cy="12001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Context.Support : Context </a:t>
            </a:r>
            <a:r>
              <a:rPr lang="ko-KR" altLang="en-US" sz="2400"/>
              <a:t>처럼 자주 사용되는 기능은 아니지만 경우에 따라 애플리케이션 컨텍스으에서 필요로 하는 부가기능을 담은 모듈</a:t>
            </a:r>
            <a:endParaRPr lang="en-US" altLang="ko-KR" sz="2400"/>
          </a:p>
        </p:txBody>
      </p:sp>
      <p:sp>
        <p:nvSpPr>
          <p:cNvPr id="27653" name="Rectangle 30"/>
          <p:cNvSpPr>
            <a:spLocks noChangeArrowheads="1"/>
          </p:cNvSpPr>
          <p:nvPr/>
        </p:nvSpPr>
        <p:spPr bwMode="gray">
          <a:xfrm>
            <a:off x="250825" y="2982913"/>
            <a:ext cx="8497888" cy="2678112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Transaction </a:t>
            </a:r>
            <a:r>
              <a:rPr lang="ko-KR" altLang="en-US" sz="2400"/>
              <a:t>모듈 </a:t>
            </a:r>
            <a:r>
              <a:rPr lang="en-US" altLang="ko-KR" sz="2400"/>
              <a:t>: </a:t>
            </a:r>
            <a:r>
              <a:rPr lang="ko-KR" altLang="en-US" sz="2400"/>
              <a:t>스프링의 데이터 액세스 추상화의 공통 기능을 담고 있는 모듈</a:t>
            </a:r>
            <a:r>
              <a:rPr lang="en-US" altLang="ko-KR" sz="2400"/>
              <a:t>. DataAccessException </a:t>
            </a:r>
            <a:r>
              <a:rPr lang="ko-KR" altLang="en-US" sz="2400"/>
              <a:t>예외 계층구조와 트랜잭션 추상화 기능</a:t>
            </a:r>
            <a:r>
              <a:rPr lang="en-US" altLang="ko-KR" sz="2400"/>
              <a:t>, </a:t>
            </a:r>
            <a:r>
              <a:rPr lang="ko-KR" altLang="en-US" sz="2400"/>
              <a:t>트랜잭션 동기화 저장소 그리고 </a:t>
            </a:r>
            <a:r>
              <a:rPr lang="en-US" altLang="ko-KR" sz="2400"/>
              <a:t>JCA(Java EE Connector Architecture-</a:t>
            </a:r>
            <a:r>
              <a:rPr lang="ko-KR" altLang="en-US" sz="2400"/>
              <a:t>웹 애플리케이션 서버와 레가시 시스템과 연동할 수 있도록 하는 자바 기반 기술</a:t>
            </a:r>
            <a:r>
              <a:rPr lang="en-US" altLang="ko-KR" sz="2400"/>
              <a:t>) </a:t>
            </a:r>
            <a:r>
              <a:rPr lang="ko-KR" altLang="en-US" sz="2400"/>
              <a:t>지원 기능을 포함하고 있다</a:t>
            </a:r>
            <a:r>
              <a:rPr lang="en-US" altLang="ko-KR" sz="2400"/>
              <a:t>. 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2400"/>
              <a:t>스프링의 데이터 액세스 기술을 사용하는데 반드시 필요한 모듈</a:t>
            </a:r>
            <a:r>
              <a:rPr lang="en-US" altLang="ko-KR" sz="2400"/>
              <a:t>. </a:t>
            </a:r>
            <a:r>
              <a:rPr lang="ko-KR" altLang="en-US" sz="2400"/>
              <a:t>필수 의존모듈</a:t>
            </a:r>
            <a:r>
              <a:rPr lang="en-US" altLang="ko-KR" sz="2400"/>
              <a:t>-Context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algn="l"/>
            <a:fld id="{E04FAE49-415F-4A84-9462-A5325BA3C046}" type="slidenum">
              <a:rPr lang="en-US" altLang="ko-KR" smtClean="0">
                <a:latin typeface="휴먼모음T" pitchFamily="18" charset="-127"/>
                <a:ea typeface="휴먼모음T" pitchFamily="18" charset="-127"/>
              </a:rPr>
              <a:pPr algn="l"/>
              <a:t>26</a:t>
            </a:fld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모듈의 의존관계</a:t>
            </a:r>
          </a:p>
        </p:txBody>
      </p:sp>
      <p:sp>
        <p:nvSpPr>
          <p:cNvPr id="28676" name="Rectangle 30"/>
          <p:cNvSpPr>
            <a:spLocks noChangeArrowheads="1"/>
          </p:cNvSpPr>
          <p:nvPr/>
        </p:nvSpPr>
        <p:spPr bwMode="gray">
          <a:xfrm>
            <a:off x="250825" y="1196975"/>
            <a:ext cx="8497888" cy="1938338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Context : </a:t>
            </a:r>
            <a:r>
              <a:rPr lang="ko-KR" altLang="en-US" sz="2400"/>
              <a:t>애플리케이션 컨텍스트 기능을 제공하는 모듈</a:t>
            </a:r>
            <a:r>
              <a:rPr lang="en-US" altLang="ko-KR" sz="2400"/>
              <a:t>. JDBC : JDBC </a:t>
            </a:r>
            <a:r>
              <a:rPr lang="ko-KR" altLang="en-US" sz="2400"/>
              <a:t>템플릿을 포함한 </a:t>
            </a:r>
            <a:r>
              <a:rPr lang="en-US" altLang="ko-KR" sz="2400"/>
              <a:t>jDbc </a:t>
            </a:r>
            <a:r>
              <a:rPr lang="ko-KR" altLang="en-US" sz="2400"/>
              <a:t>지원 기능을 가진 모듈이다</a:t>
            </a:r>
            <a:r>
              <a:rPr lang="en-US" altLang="ko-KR" sz="2400"/>
              <a:t>. </a:t>
            </a:r>
            <a:r>
              <a:rPr lang="ko-KR" altLang="en-US" sz="2400"/>
              <a:t>스프링이 직접 제공하는 </a:t>
            </a:r>
            <a:r>
              <a:rPr lang="en-US" altLang="ko-KR" sz="2400"/>
              <a:t>DataSource </a:t>
            </a:r>
            <a:r>
              <a:rPr lang="ko-KR" altLang="en-US" sz="2400"/>
              <a:t>구현 클래스들이 제공된다</a:t>
            </a:r>
            <a:r>
              <a:rPr lang="en-US" altLang="ko-KR" sz="2400"/>
              <a:t>. Transaction </a:t>
            </a:r>
            <a:r>
              <a:rPr lang="ko-KR" altLang="en-US" sz="2400"/>
              <a:t>모듈의 의존</a:t>
            </a:r>
            <a:endParaRPr lang="en-US" altLang="ko-KR" sz="2400"/>
          </a:p>
          <a:p>
            <a:pPr algn="l">
              <a:lnSpc>
                <a:spcPct val="100000"/>
              </a:lnSpc>
              <a:spcBef>
                <a:spcPct val="0"/>
              </a:spcBef>
            </a:pPr>
            <a:endParaRPr lang="en-US" altLang="ko-KR" sz="2400"/>
          </a:p>
        </p:txBody>
      </p:sp>
      <p:sp>
        <p:nvSpPr>
          <p:cNvPr id="28677" name="Rectangle 30"/>
          <p:cNvSpPr>
            <a:spLocks noChangeArrowheads="1"/>
          </p:cNvSpPr>
          <p:nvPr/>
        </p:nvSpPr>
        <p:spPr bwMode="gray">
          <a:xfrm>
            <a:off x="250825" y="3429000"/>
            <a:ext cx="8497888" cy="1089025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ORM : </a:t>
            </a:r>
            <a:r>
              <a:rPr lang="ko-KR" altLang="en-US" sz="2400"/>
              <a:t>하이버네이트</a:t>
            </a:r>
            <a:r>
              <a:rPr lang="en-US" altLang="ko-KR" sz="2400"/>
              <a:t>, Ibatis, JPA, JDO</a:t>
            </a:r>
            <a:r>
              <a:rPr lang="ko-KR" altLang="en-US" sz="2400"/>
              <a:t>와 같은 </a:t>
            </a:r>
            <a:r>
              <a:rPr lang="en-US" altLang="ko-KR" sz="2400"/>
              <a:t>ORM</a:t>
            </a:r>
            <a:r>
              <a:rPr lang="ko-KR" altLang="en-US" sz="2400"/>
              <a:t>에 대한 스프링의 지원 기능을 갖고 있는 모듈</a:t>
            </a:r>
            <a:r>
              <a:rPr lang="en-US" altLang="ko-KR" sz="2400"/>
              <a:t>. </a:t>
            </a:r>
          </a:p>
          <a:p>
            <a:pPr algn="l">
              <a:spcBef>
                <a:spcPct val="0"/>
              </a:spcBef>
            </a:pPr>
            <a:r>
              <a:rPr lang="en-US" altLang="ko-KR" sz="2400"/>
              <a:t>JDBC</a:t>
            </a:r>
            <a:r>
              <a:rPr lang="ko-KR" altLang="en-US" sz="2400"/>
              <a:t>에 의존</a:t>
            </a:r>
            <a:r>
              <a:rPr lang="en-US" altLang="ko-KR" sz="2400"/>
              <a:t>, </a:t>
            </a:r>
            <a:r>
              <a:rPr lang="ko-KR" altLang="en-US" sz="2400"/>
              <a:t>일부 기능은 </a:t>
            </a:r>
            <a:r>
              <a:rPr lang="en-US" altLang="ko-KR" sz="2400"/>
              <a:t>Web </a:t>
            </a:r>
            <a:r>
              <a:rPr lang="ko-KR" altLang="en-US" sz="2400"/>
              <a:t>모듈에 선택적 의존</a:t>
            </a:r>
            <a:endParaRPr lang="en-US" altLang="ko-KR" sz="2400"/>
          </a:p>
        </p:txBody>
      </p:sp>
      <p:sp>
        <p:nvSpPr>
          <p:cNvPr id="28678" name="Rectangle 30"/>
          <p:cNvSpPr>
            <a:spLocks noChangeArrowheads="1"/>
          </p:cNvSpPr>
          <p:nvPr/>
        </p:nvSpPr>
        <p:spPr bwMode="gray">
          <a:xfrm>
            <a:off x="250825" y="4762500"/>
            <a:ext cx="8497888" cy="15684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Web </a:t>
            </a:r>
            <a:r>
              <a:rPr lang="ko-KR" altLang="en-US" sz="2400"/>
              <a:t>모듈 </a:t>
            </a:r>
            <a:r>
              <a:rPr lang="en-US" altLang="ko-KR" sz="2400"/>
              <a:t>: </a:t>
            </a:r>
            <a:r>
              <a:rPr lang="ko-KR" altLang="en-US" sz="2400"/>
              <a:t>스프링 웹 기술의 공통적인 기능을 정의한 모듈</a:t>
            </a:r>
            <a:r>
              <a:rPr lang="en-US" altLang="ko-KR" sz="2400"/>
              <a:t>. </a:t>
            </a:r>
            <a:r>
              <a:rPr lang="ko-KR" altLang="en-US" sz="2400"/>
              <a:t>스프링 </a:t>
            </a:r>
            <a:r>
              <a:rPr lang="en-US" altLang="ko-KR" sz="2400"/>
              <a:t>MVC </a:t>
            </a:r>
            <a:r>
              <a:rPr lang="ko-KR" altLang="en-US" sz="2400"/>
              <a:t>외에도 스프링이 직접 지원하는 스트럿츠</a:t>
            </a:r>
            <a:r>
              <a:rPr lang="en-US" altLang="ko-KR" sz="2400"/>
              <a:t>, JSF </a:t>
            </a:r>
            <a:r>
              <a:rPr lang="ko-KR" altLang="en-US" sz="2400"/>
              <a:t>등을 적용할 때 도 필요</a:t>
            </a:r>
            <a:r>
              <a:rPr lang="en-US" altLang="ko-KR" sz="2400"/>
              <a:t>. </a:t>
            </a:r>
            <a:r>
              <a:rPr lang="ko-KR" altLang="en-US" sz="2400"/>
              <a:t> </a:t>
            </a:r>
            <a:r>
              <a:rPr lang="en-US" altLang="ko-KR" sz="2400"/>
              <a:t>Context </a:t>
            </a:r>
            <a:r>
              <a:rPr lang="ko-KR" altLang="en-US" sz="2400"/>
              <a:t>필수모듈</a:t>
            </a:r>
            <a:r>
              <a:rPr lang="en-US" altLang="ko-KR" sz="2400"/>
              <a:t>, Xml </a:t>
            </a:r>
            <a:r>
              <a:rPr lang="ko-KR" altLang="en-US" sz="2400"/>
              <a:t>사용하는 메시지 컨버터 기능에는 </a:t>
            </a:r>
            <a:r>
              <a:rPr lang="en-US" altLang="ko-KR" sz="2400"/>
              <a:t>OXM </a:t>
            </a:r>
            <a:r>
              <a:rPr lang="ko-KR" altLang="en-US" sz="2400"/>
              <a:t>모듈 필요</a:t>
            </a:r>
            <a:r>
              <a:rPr lang="en-US" altLang="ko-KR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algn="l"/>
            <a:fld id="{1CE647D0-A960-4902-B96A-FFB6DAEAF8AB}" type="slidenum">
              <a:rPr lang="en-US" altLang="ko-KR" smtClean="0">
                <a:latin typeface="휴먼모음T" pitchFamily="18" charset="-127"/>
                <a:ea typeface="휴먼모음T" pitchFamily="18" charset="-127"/>
              </a:rPr>
              <a:pPr algn="l"/>
              <a:t>27</a:t>
            </a:fld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모듈의 의존관계</a:t>
            </a:r>
          </a:p>
        </p:txBody>
      </p:sp>
      <p:sp>
        <p:nvSpPr>
          <p:cNvPr id="29700" name="Rectangle 30"/>
          <p:cNvSpPr>
            <a:spLocks noChangeArrowheads="1"/>
          </p:cNvSpPr>
          <p:nvPr/>
        </p:nvSpPr>
        <p:spPr bwMode="gray">
          <a:xfrm>
            <a:off x="179388" y="1323975"/>
            <a:ext cx="8496300" cy="830263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Web.Servlet : </a:t>
            </a:r>
            <a:r>
              <a:rPr lang="ko-KR" altLang="en-US" sz="2400"/>
              <a:t>스프링 </a:t>
            </a:r>
            <a:r>
              <a:rPr lang="en-US" altLang="ko-KR" sz="2400"/>
              <a:t>MVC </a:t>
            </a:r>
            <a:r>
              <a:rPr lang="ko-KR" altLang="en-US" sz="2400"/>
              <a:t>기능을 제공</a:t>
            </a:r>
            <a:r>
              <a:rPr lang="en-US" altLang="ko-KR" sz="2400"/>
              <a:t>. </a:t>
            </a:r>
            <a:r>
              <a:rPr lang="ko-KR" altLang="en-US" sz="2400"/>
              <a:t>전통적인 스프링 </a:t>
            </a:r>
            <a:r>
              <a:rPr lang="en-US" altLang="ko-KR" sz="2400"/>
              <a:t>MVC</a:t>
            </a:r>
            <a:r>
              <a:rPr lang="ko-KR" altLang="en-US" sz="2400"/>
              <a:t>와 최신 </a:t>
            </a:r>
            <a:r>
              <a:rPr lang="en-US" altLang="ko-KR" sz="2400"/>
              <a:t>@MVC</a:t>
            </a:r>
            <a:r>
              <a:rPr lang="ko-KR" altLang="en-US" sz="2400"/>
              <a:t>기능이 포함</a:t>
            </a:r>
            <a:r>
              <a:rPr lang="en-US" altLang="ko-KR" sz="2400"/>
              <a:t>.</a:t>
            </a:r>
          </a:p>
        </p:txBody>
      </p:sp>
      <p:sp>
        <p:nvSpPr>
          <p:cNvPr id="29701" name="Rectangle 30"/>
          <p:cNvSpPr>
            <a:spLocks noChangeArrowheads="1"/>
          </p:cNvSpPr>
          <p:nvPr/>
        </p:nvSpPr>
        <p:spPr bwMode="gray">
          <a:xfrm>
            <a:off x="179388" y="2492375"/>
            <a:ext cx="8496300" cy="8318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Web, Context.Support – </a:t>
            </a:r>
            <a:r>
              <a:rPr lang="ko-KR" altLang="en-US" sz="2400"/>
              <a:t>필수모듈</a:t>
            </a:r>
            <a:r>
              <a:rPr lang="en-US" altLang="ko-KR" sz="2400"/>
              <a:t>, XML</a:t>
            </a:r>
            <a:r>
              <a:rPr lang="ko-KR" altLang="en-US" sz="2400"/>
              <a:t>을 이용한 뷰나 메시지 컨버트 사용시 선택적으로 </a:t>
            </a:r>
            <a:r>
              <a:rPr lang="en-US" altLang="ko-KR" sz="2400"/>
              <a:t>OXM </a:t>
            </a:r>
            <a:r>
              <a:rPr lang="ko-KR" altLang="en-US" sz="2400"/>
              <a:t>필요</a:t>
            </a:r>
            <a:endParaRPr lang="en-US" altLang="ko-KR" sz="2400"/>
          </a:p>
        </p:txBody>
      </p:sp>
      <p:sp>
        <p:nvSpPr>
          <p:cNvPr id="29702" name="Rectangle 30"/>
          <p:cNvSpPr>
            <a:spLocks noChangeArrowheads="1"/>
          </p:cNvSpPr>
          <p:nvPr/>
        </p:nvSpPr>
        <p:spPr bwMode="gray">
          <a:xfrm>
            <a:off x="179388" y="3644900"/>
            <a:ext cx="8496300" cy="8318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Web.Portlet : Portlet(</a:t>
            </a:r>
            <a:r>
              <a:rPr lang="ko-KR" altLang="en-US" sz="2400"/>
              <a:t>재 사용이 가능한 웹 구성요소</a:t>
            </a:r>
            <a:r>
              <a:rPr lang="en-US" altLang="ko-KR" sz="2400"/>
              <a:t>) </a:t>
            </a:r>
            <a:r>
              <a:rPr lang="ko-KR" altLang="en-US" sz="2400"/>
              <a:t>개발에 사용하는 스프링 모듈</a:t>
            </a:r>
            <a:r>
              <a:rPr lang="en-US" altLang="ko-KR" sz="2400"/>
              <a:t>. Web.Servlet-</a:t>
            </a:r>
            <a:r>
              <a:rPr lang="ko-KR" altLang="en-US" sz="2400"/>
              <a:t>필수 의존모듈</a:t>
            </a:r>
            <a:r>
              <a:rPr lang="en-US" altLang="ko-KR" sz="2400"/>
              <a:t>.</a:t>
            </a:r>
          </a:p>
        </p:txBody>
      </p:sp>
      <p:sp>
        <p:nvSpPr>
          <p:cNvPr id="29703" name="Rectangle 30"/>
          <p:cNvSpPr>
            <a:spLocks noChangeArrowheads="1"/>
          </p:cNvSpPr>
          <p:nvPr/>
        </p:nvSpPr>
        <p:spPr bwMode="gray">
          <a:xfrm>
            <a:off x="250825" y="4868863"/>
            <a:ext cx="8497888" cy="461962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Web.Struts : </a:t>
            </a:r>
            <a:r>
              <a:rPr lang="ko-KR" altLang="en-US" sz="2400"/>
              <a:t>스트럿츠 </a:t>
            </a:r>
            <a:r>
              <a:rPr lang="en-US" altLang="ko-KR" sz="2400"/>
              <a:t>1.x</a:t>
            </a:r>
            <a:r>
              <a:rPr lang="ko-KR" altLang="en-US" sz="2400"/>
              <a:t>를 지원하는 모듈</a:t>
            </a:r>
            <a:r>
              <a:rPr lang="en-US" altLang="ko-KR" sz="2400"/>
              <a:t>, Web </a:t>
            </a:r>
            <a:r>
              <a:rPr lang="ko-KR" altLang="en-US" sz="2400"/>
              <a:t>모듈에 의존</a:t>
            </a:r>
            <a:endParaRPr lang="en-US" altLang="ko-K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algn="l"/>
            <a:fld id="{1301930A-B86F-471E-AB64-43EEB347ADB4}" type="slidenum">
              <a:rPr lang="en-US" altLang="ko-KR" smtClean="0">
                <a:latin typeface="휴먼모음T" pitchFamily="18" charset="-127"/>
                <a:ea typeface="휴먼모음T" pitchFamily="18" charset="-127"/>
              </a:rPr>
              <a:pPr algn="l"/>
              <a:t>28</a:t>
            </a:fld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모듈의 의존관계</a:t>
            </a:r>
          </a:p>
        </p:txBody>
      </p:sp>
      <p:sp>
        <p:nvSpPr>
          <p:cNvPr id="30724" name="Rectangle 30"/>
          <p:cNvSpPr>
            <a:spLocks noChangeArrowheads="1"/>
          </p:cNvSpPr>
          <p:nvPr/>
        </p:nvSpPr>
        <p:spPr bwMode="gray">
          <a:xfrm>
            <a:off x="179388" y="1323975"/>
            <a:ext cx="8496300" cy="830263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JMS : </a:t>
            </a:r>
            <a:r>
              <a:rPr lang="ko-KR" altLang="en-US" sz="2400"/>
              <a:t>스프링의 </a:t>
            </a:r>
            <a:r>
              <a:rPr lang="en-US" altLang="ko-KR" sz="2400"/>
              <a:t>JMS(Java Message Service) </a:t>
            </a:r>
            <a:r>
              <a:rPr lang="ko-KR" altLang="en-US" sz="2400"/>
              <a:t>지원 </a:t>
            </a:r>
            <a:r>
              <a:rPr lang="en-US" altLang="ko-KR" sz="2400"/>
              <a:t>. Transaction </a:t>
            </a:r>
            <a:r>
              <a:rPr lang="ko-KR" altLang="en-US" sz="2400"/>
              <a:t>모듈에 의존</a:t>
            </a:r>
            <a:r>
              <a:rPr lang="en-US" altLang="ko-KR" sz="2400"/>
              <a:t>.</a:t>
            </a:r>
          </a:p>
        </p:txBody>
      </p:sp>
      <p:sp>
        <p:nvSpPr>
          <p:cNvPr id="30725" name="Rectangle 30"/>
          <p:cNvSpPr>
            <a:spLocks noChangeArrowheads="1"/>
          </p:cNvSpPr>
          <p:nvPr/>
        </p:nvSpPr>
        <p:spPr bwMode="gray">
          <a:xfrm>
            <a:off x="179388" y="2489200"/>
            <a:ext cx="8496300" cy="2308225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Aspect : AspectJ</a:t>
            </a:r>
            <a:r>
              <a:rPr lang="ko-KR" altLang="en-US" sz="2400"/>
              <a:t> </a:t>
            </a:r>
            <a:r>
              <a:rPr lang="en-US" altLang="ko-KR" sz="2400"/>
              <a:t>AOP </a:t>
            </a:r>
            <a:r>
              <a:rPr lang="ko-KR" altLang="en-US" sz="2400"/>
              <a:t>기능을 사용할 때 필요한 모듈</a:t>
            </a:r>
            <a:r>
              <a:rPr lang="en-US" altLang="ko-KR" sz="2400"/>
              <a:t>. </a:t>
            </a:r>
            <a:r>
              <a:rPr lang="ko-KR" altLang="en-US" sz="2400"/>
              <a:t>스프링이 직접 제공하는 </a:t>
            </a:r>
            <a:r>
              <a:rPr lang="en-US" altLang="ko-KR" sz="2400"/>
              <a:t>AspectJ</a:t>
            </a:r>
            <a:r>
              <a:rPr lang="ko-KR" altLang="en-US" sz="2400"/>
              <a:t>로 만든 기능은 </a:t>
            </a:r>
            <a:r>
              <a:rPr lang="en-US" altLang="ko-KR" sz="2400"/>
              <a:t>@Configurable</a:t>
            </a:r>
            <a:r>
              <a:rPr lang="ko-KR" altLang="en-US" sz="2400"/>
              <a:t>을 이용한 도메인 오브젝트 </a:t>
            </a:r>
            <a:r>
              <a:rPr lang="en-US" altLang="ko-KR" sz="2400"/>
              <a:t>DI</a:t>
            </a:r>
            <a:r>
              <a:rPr lang="ko-KR" altLang="en-US" sz="2400"/>
              <a:t>기능</a:t>
            </a:r>
            <a:r>
              <a:rPr lang="en-US" altLang="ko-KR" sz="2400"/>
              <a:t>, JPA </a:t>
            </a:r>
            <a:r>
              <a:rPr lang="ko-KR" altLang="en-US" sz="2400"/>
              <a:t>예외 변환기</a:t>
            </a:r>
            <a:r>
              <a:rPr lang="en-US" altLang="ko-KR" sz="2400"/>
              <a:t>, AspectJ</a:t>
            </a:r>
            <a:r>
              <a:rPr lang="ko-KR" altLang="en-US" sz="2400"/>
              <a:t>방식의 트랜젝션 기능 등이 있다</a:t>
            </a:r>
            <a:r>
              <a:rPr lang="en-US" altLang="ko-KR" sz="2400"/>
              <a:t>. 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400"/>
              <a:t>JPA </a:t>
            </a:r>
            <a:r>
              <a:rPr lang="ko-KR" altLang="en-US" sz="2400"/>
              <a:t>지원 기능 사용시 </a:t>
            </a:r>
            <a:r>
              <a:rPr lang="en-US" altLang="ko-KR" sz="2400"/>
              <a:t>ORM, </a:t>
            </a:r>
            <a:r>
              <a:rPr lang="ko-KR" altLang="en-US" sz="2400"/>
              <a:t>트랜잭션 사용시 </a:t>
            </a:r>
            <a:r>
              <a:rPr lang="en-US" altLang="ko-KR" sz="2400"/>
              <a:t>Transaction </a:t>
            </a:r>
            <a:r>
              <a:rPr lang="ko-KR" altLang="en-US" sz="2400"/>
              <a:t>에 의존</a:t>
            </a:r>
            <a:r>
              <a:rPr lang="en-US" altLang="ko-KR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A37694-CF8F-4435-88B0-CE82558E8D22}" type="slidenum">
              <a:rPr lang="en-US" altLang="ko-KR" smtClean="0">
                <a:latin typeface="굴림" charset="-127"/>
                <a:ea typeface="굴림" charset="-127"/>
              </a:rPr>
              <a:pPr/>
              <a:t>29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31747" name="AutoShape 6"/>
          <p:cNvSpPr>
            <a:spLocks noChangeArrowheads="1"/>
          </p:cNvSpPr>
          <p:nvPr/>
        </p:nvSpPr>
        <p:spPr bwMode="auto">
          <a:xfrm>
            <a:off x="323850" y="2133600"/>
            <a:ext cx="8496300" cy="8636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800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928662" y="2143116"/>
            <a:ext cx="7072362" cy="114300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000" dirty="0" smtClean="0">
                <a:latin typeface="휴먼모음T" pitchFamily="18" charset="-127"/>
                <a:ea typeface="휴먼모음T" pitchFamily="18" charset="-127"/>
              </a:rPr>
              <a:t>DI(Dependency Injection)</a:t>
            </a:r>
            <a:endParaRPr lang="en-US" altLang="ko-KR" sz="4000" dirty="0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24C3433-1CE4-4053-A288-2144B70C95AB}" type="slidenum">
              <a:rPr lang="en-US" altLang="ko-KR" smtClean="0">
                <a:latin typeface="굴림" charset="-127"/>
                <a:ea typeface="굴림" charset="-127"/>
              </a:rPr>
              <a:pPr/>
              <a:t>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스프링 프레임워크란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?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539750" y="1412875"/>
            <a:ext cx="7632700" cy="4608513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DI(Dependency Injection) 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2771" name="Rectangle 30"/>
          <p:cNvSpPr>
            <a:spLocks noChangeArrowheads="1"/>
          </p:cNvSpPr>
          <p:nvPr/>
        </p:nvSpPr>
        <p:spPr bwMode="gray">
          <a:xfrm>
            <a:off x="468313" y="1773238"/>
            <a:ext cx="8064500" cy="2492375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</a:pP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ko-KR" altLang="en-US" sz="2400"/>
              <a:t> </a:t>
            </a:r>
            <a:r>
              <a:rPr lang="en-US" altLang="ko-KR" sz="2400"/>
              <a:t>- </a:t>
            </a:r>
            <a:r>
              <a:rPr lang="ko-KR" altLang="en-US" sz="2400"/>
              <a:t>스프링 컨테이너가 지원하는 핵심 개념 중의 하나</a:t>
            </a: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ko-KR" altLang="en-US" sz="2400"/>
              <a:t> </a:t>
            </a:r>
            <a:r>
              <a:rPr lang="en-US" altLang="ko-KR" sz="2400"/>
              <a:t>- </a:t>
            </a:r>
            <a:r>
              <a:rPr lang="ko-KR" altLang="en-US" sz="2400"/>
              <a:t>객체간의 의존 관계를 객체 자신이 아닌 외부의 조립기</a:t>
            </a:r>
            <a:r>
              <a:rPr lang="en-US" altLang="ko-KR" sz="2400"/>
              <a:t>(</a:t>
            </a:r>
            <a:r>
              <a:rPr lang="ko-KR" altLang="en-US" sz="2400"/>
              <a:t>스프링컨테이너</a:t>
            </a:r>
            <a:r>
              <a:rPr lang="en-US" altLang="ko-KR" sz="2400"/>
              <a:t>)</a:t>
            </a:r>
            <a:r>
              <a:rPr lang="ko-KR" altLang="en-US" sz="2400"/>
              <a:t>가 수행 해 준다는 개념</a:t>
            </a:r>
            <a:r>
              <a:rPr lang="en-US" altLang="ko-KR" sz="2400"/>
              <a:t>.</a:t>
            </a:r>
          </a:p>
          <a:p>
            <a:pPr algn="l">
              <a:lnSpc>
                <a:spcPct val="100000"/>
              </a:lnSpc>
            </a:pPr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76C9D8-E212-43B9-AAEC-B73AB2481E9E}" type="slidenum">
              <a:rPr lang="en-US" altLang="ko-KR" smtClean="0">
                <a:latin typeface="굴림" charset="-127"/>
                <a:ea typeface="굴림" charset="-127"/>
              </a:rPr>
              <a:pPr/>
              <a:t>31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642350" cy="561975"/>
          </a:xfrm>
        </p:spPr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DI(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용어정리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3796" name="Rectangle 30"/>
          <p:cNvSpPr>
            <a:spLocks noChangeArrowheads="1"/>
          </p:cNvSpPr>
          <p:nvPr/>
        </p:nvSpPr>
        <p:spPr bwMode="gray">
          <a:xfrm>
            <a:off x="468313" y="1268413"/>
            <a:ext cx="8064500" cy="3970337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</a:pP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en-US" altLang="ko-KR" sz="2400" b="1"/>
              <a:t>IoC(Inversion of Control) : </a:t>
            </a:r>
            <a:r>
              <a:rPr lang="ko-KR" altLang="en-US" sz="2400" b="1"/>
              <a:t>제어역행 </a:t>
            </a:r>
          </a:p>
          <a:p>
            <a:pPr algn="l">
              <a:lnSpc>
                <a:spcPct val="100000"/>
              </a:lnSpc>
            </a:pPr>
            <a:r>
              <a:rPr lang="ko-KR" altLang="en-US" sz="2400"/>
              <a:t>어떠한 것을 하도록 만들어 프레임워크에 제어의 권한을 넘김으로써 클라이언트 코드가 신경 써야 할 것을 줄이는 전략</a:t>
            </a:r>
            <a:r>
              <a:rPr lang="en-US" altLang="ko-KR" sz="2400"/>
              <a:t>. </a:t>
            </a:r>
            <a:r>
              <a:rPr lang="ko-KR" altLang="en-US" sz="2400"/>
              <a:t>이것을 제어가 역전 되었다 라고 한다</a:t>
            </a:r>
            <a:r>
              <a:rPr lang="en-US" altLang="ko-KR" sz="2400"/>
              <a:t>. </a:t>
            </a:r>
            <a:r>
              <a:rPr lang="ko-KR" altLang="en-US" sz="2400"/>
              <a:t>일반적으로 라이브러리는 프로그래머가 작성하는 클라이언트 코드가 라이브러리의 메소드를 호출해서 사용하는 것을 의미 </a:t>
            </a:r>
            <a:r>
              <a:rPr lang="en-US" altLang="ko-KR" sz="2400"/>
              <a:t>. </a:t>
            </a:r>
            <a:r>
              <a:rPr lang="en-US" altLang="ko-KR" sz="2400">
                <a:solidFill>
                  <a:srgbClr val="FF0000"/>
                </a:solidFill>
              </a:rPr>
              <a:t>IoC</a:t>
            </a:r>
            <a:r>
              <a:rPr lang="ko-KR" altLang="en-US" sz="2400">
                <a:solidFill>
                  <a:srgbClr val="FF0000"/>
                </a:solidFill>
              </a:rPr>
              <a:t>는 프레임워크의 메소드가 사용자의 코드</a:t>
            </a:r>
            <a:r>
              <a:rPr lang="en-US" altLang="ko-KR" sz="2400">
                <a:solidFill>
                  <a:srgbClr val="FF0000"/>
                </a:solidFill>
              </a:rPr>
              <a:t>(</a:t>
            </a:r>
            <a:r>
              <a:rPr lang="ko-KR" altLang="en-US" sz="2400">
                <a:solidFill>
                  <a:srgbClr val="FF0000"/>
                </a:solidFill>
              </a:rPr>
              <a:t>프로그래머가작성</a:t>
            </a:r>
            <a:r>
              <a:rPr lang="en-US" altLang="ko-KR" sz="2400">
                <a:solidFill>
                  <a:srgbClr val="FF0000"/>
                </a:solidFill>
              </a:rPr>
              <a:t>)</a:t>
            </a:r>
            <a:r>
              <a:rPr lang="ko-KR" altLang="en-US" sz="2400">
                <a:solidFill>
                  <a:srgbClr val="FF0000"/>
                </a:solidFill>
              </a:rPr>
              <a:t>를 호출 한다는데 있다</a:t>
            </a:r>
            <a:r>
              <a:rPr lang="en-US" altLang="ko-KR" sz="2400">
                <a:solidFill>
                  <a:srgbClr val="FF0000"/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en-US" altLang="ko-K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07A6E9-3F92-49F7-8702-11CE4A579923}" type="slidenum">
              <a:rPr lang="en-US" altLang="ko-KR" smtClean="0">
                <a:latin typeface="굴림" charset="-127"/>
                <a:ea typeface="굴림" charset="-127"/>
              </a:rPr>
              <a:pPr/>
              <a:t>32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DI(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용어정리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4820" name="Rectangle 30"/>
          <p:cNvSpPr>
            <a:spLocks noChangeArrowheads="1"/>
          </p:cNvSpPr>
          <p:nvPr/>
        </p:nvSpPr>
        <p:spPr bwMode="gray">
          <a:xfrm>
            <a:off x="468313" y="1268413"/>
            <a:ext cx="8064500" cy="3970337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</a:pP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en-US" altLang="ko-KR" sz="2400" b="1"/>
              <a:t>DI(Dependency Injection) : </a:t>
            </a:r>
            <a:r>
              <a:rPr lang="ko-KR" altLang="en-US" sz="2400" b="1"/>
              <a:t>의존성주입 </a:t>
            </a:r>
          </a:p>
          <a:p>
            <a:pPr algn="l">
              <a:lnSpc>
                <a:spcPct val="100000"/>
              </a:lnSpc>
            </a:pPr>
            <a:r>
              <a:rPr lang="en-US" altLang="ko-KR" sz="2400"/>
              <a:t> - DI</a:t>
            </a:r>
            <a:r>
              <a:rPr lang="ko-KR" altLang="en-US" sz="2400"/>
              <a:t>는 스프링 컨테이너가 지원하는 핵심 개념 중 하나 </a:t>
            </a:r>
          </a:p>
          <a:p>
            <a:pPr algn="l">
              <a:lnSpc>
                <a:spcPct val="100000"/>
              </a:lnSpc>
            </a:pPr>
            <a:r>
              <a:rPr lang="en-US" altLang="ko-KR" sz="2400"/>
              <a:t> - DI</a:t>
            </a:r>
            <a:r>
              <a:rPr lang="ko-KR" altLang="en-US" sz="2400"/>
              <a:t>는 객체 사이의 의존관계를 객체 자신이 아닌 외부의 조립기</a:t>
            </a:r>
            <a:r>
              <a:rPr lang="en-US" altLang="ko-KR" sz="2400"/>
              <a:t>(</a:t>
            </a:r>
            <a:r>
              <a:rPr lang="ko-KR" altLang="en-US" sz="2400"/>
              <a:t>스프링 컨테이너</a:t>
            </a:r>
            <a:r>
              <a:rPr lang="en-US" altLang="ko-KR" sz="2400"/>
              <a:t>)</a:t>
            </a:r>
            <a:r>
              <a:rPr lang="ko-KR" altLang="en-US" sz="2400"/>
              <a:t>가 수행핚한다는 개념 </a:t>
            </a:r>
          </a:p>
          <a:p>
            <a:pPr algn="l">
              <a:lnSpc>
                <a:spcPct val="100000"/>
              </a:lnSpc>
            </a:pPr>
            <a:r>
              <a:rPr lang="en-US" altLang="ko-KR" sz="2400"/>
              <a:t> - </a:t>
            </a:r>
            <a:r>
              <a:rPr lang="ko-KR" altLang="en-US" sz="2400"/>
              <a:t>스프링은 설정 파일이나 어노테이션을 이용하여 객체간의 의존관계를 설정할 수 있다</a:t>
            </a:r>
            <a:r>
              <a:rPr lang="en-US" altLang="ko-KR" sz="2400"/>
              <a:t>.</a:t>
            </a:r>
          </a:p>
          <a:p>
            <a:pPr algn="l">
              <a:lnSpc>
                <a:spcPct val="100000"/>
              </a:lnSpc>
            </a:pPr>
            <a:endParaRPr lang="en-US" altLang="ko-K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4AB71E-97E3-48A0-8553-6BC15896BB0B}" type="slidenum">
              <a:rPr lang="en-US" altLang="ko-KR" smtClean="0">
                <a:latin typeface="굴림" charset="-127"/>
                <a:ea typeface="굴림" charset="-127"/>
              </a:rPr>
              <a:pPr/>
              <a:t>33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DI(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용어정리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5844" name="Rectangle 30"/>
          <p:cNvSpPr>
            <a:spLocks noChangeArrowheads="1"/>
          </p:cNvSpPr>
          <p:nvPr/>
        </p:nvSpPr>
        <p:spPr bwMode="gray">
          <a:xfrm>
            <a:off x="468313" y="1341438"/>
            <a:ext cx="8064500" cy="4338637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</a:pPr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en-US" altLang="ko-KR" sz="2400" b="1"/>
              <a:t>IoC(</a:t>
            </a:r>
            <a:r>
              <a:rPr lang="ko-KR" altLang="en-US" sz="2400" b="1"/>
              <a:t>또는 </a:t>
            </a:r>
            <a:r>
              <a:rPr lang="en-US" altLang="ko-KR" sz="2400" b="1"/>
              <a:t>DI) Container </a:t>
            </a:r>
          </a:p>
          <a:p>
            <a:pPr algn="l">
              <a:lnSpc>
                <a:spcPct val="100000"/>
              </a:lnSpc>
            </a:pPr>
            <a:r>
              <a:rPr lang="en-US" altLang="ko-KR" sz="2400"/>
              <a:t>- POJO(Plain Old Java Object)</a:t>
            </a:r>
            <a:r>
              <a:rPr lang="ko-KR" altLang="en-US" sz="2400"/>
              <a:t>의 생성</a:t>
            </a:r>
            <a:r>
              <a:rPr lang="en-US" altLang="ko-KR" sz="2400"/>
              <a:t>, </a:t>
            </a:r>
            <a:r>
              <a:rPr lang="ko-KR" altLang="en-US" sz="2400"/>
              <a:t>초기화</a:t>
            </a:r>
            <a:r>
              <a:rPr lang="en-US" altLang="ko-KR" sz="2400"/>
              <a:t>, </a:t>
            </a:r>
            <a:r>
              <a:rPr lang="ko-KR" altLang="en-US" sz="2400"/>
              <a:t>서비스 소멸에 관한 모든 권한을 가지면서 </a:t>
            </a:r>
            <a:r>
              <a:rPr lang="en-US" altLang="ko-KR" sz="2400"/>
              <a:t>POJO</a:t>
            </a:r>
            <a:r>
              <a:rPr lang="ko-KR" altLang="en-US" sz="2400"/>
              <a:t>의 생명주기를 관리한다</a:t>
            </a:r>
            <a:r>
              <a:rPr lang="en-US" altLang="ko-KR" sz="2400"/>
              <a:t>. </a:t>
            </a:r>
          </a:p>
          <a:p>
            <a:pPr algn="l">
              <a:lnSpc>
                <a:spcPct val="100000"/>
              </a:lnSpc>
            </a:pPr>
            <a:r>
              <a:rPr lang="en-US" altLang="ko-KR" sz="2400"/>
              <a:t>- </a:t>
            </a:r>
            <a:r>
              <a:rPr lang="ko-KR" altLang="en-US" sz="2400"/>
              <a:t>개발자들이 직접 </a:t>
            </a:r>
            <a:r>
              <a:rPr lang="en-US" altLang="ko-KR" sz="2400"/>
              <a:t>POJO</a:t>
            </a:r>
            <a:r>
              <a:rPr lang="ko-KR" altLang="en-US" sz="2400"/>
              <a:t>를 생성 할 수 도 있지만</a:t>
            </a:r>
            <a:r>
              <a:rPr lang="en-US" altLang="ko-KR" sz="2400"/>
              <a:t>, </a:t>
            </a:r>
            <a:r>
              <a:rPr lang="ko-KR" altLang="en-US" sz="2400"/>
              <a:t>모든 권핚을 </a:t>
            </a:r>
            <a:r>
              <a:rPr lang="en-US" altLang="ko-KR" sz="2400"/>
              <a:t>Container</a:t>
            </a:r>
            <a:r>
              <a:rPr lang="ko-KR" altLang="en-US" sz="2400"/>
              <a:t>에게 맡긴다</a:t>
            </a:r>
            <a:r>
              <a:rPr lang="en-US" altLang="ko-KR" sz="2400"/>
              <a:t>. </a:t>
            </a:r>
          </a:p>
          <a:p>
            <a:pPr algn="l">
              <a:lnSpc>
                <a:spcPct val="100000"/>
              </a:lnSpc>
              <a:buFontTx/>
              <a:buChar char="-"/>
            </a:pPr>
            <a:r>
              <a:rPr lang="en-US" altLang="ko-KR" sz="2400"/>
              <a:t>Transaction, Security </a:t>
            </a:r>
            <a:r>
              <a:rPr lang="ko-KR" altLang="en-US" sz="2400"/>
              <a:t>추가적인 기능을 제공한다</a:t>
            </a:r>
            <a:r>
              <a:rPr lang="en-US" altLang="ko-KR" sz="2400"/>
              <a:t>. AOP </a:t>
            </a:r>
            <a:r>
              <a:rPr lang="ko-KR" altLang="en-US" sz="2400"/>
              <a:t>기능을 이용하여 새로운 </a:t>
            </a:r>
            <a:r>
              <a:rPr lang="en-US" altLang="ko-KR" sz="2400"/>
              <a:t>Container </a:t>
            </a:r>
            <a:r>
              <a:rPr lang="ko-KR" altLang="en-US" sz="2400"/>
              <a:t>기능을 추가하는 것이 가능하다</a:t>
            </a:r>
            <a:r>
              <a:rPr lang="en-US" altLang="ko-KR" sz="2400"/>
              <a:t>.</a:t>
            </a:r>
          </a:p>
          <a:p>
            <a:pPr algn="l">
              <a:lnSpc>
                <a:spcPct val="100000"/>
              </a:lnSpc>
              <a:buFontTx/>
              <a:buChar char="-"/>
            </a:pPr>
            <a:endParaRPr lang="en-US" altLang="ko-K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3E3E8A-88DA-42FC-951C-8D881BA8E750}" type="slidenum">
              <a:rPr lang="en-US" altLang="ko-KR" smtClean="0">
                <a:latin typeface="굴림" charset="-127"/>
                <a:ea typeface="굴림" charset="-127"/>
              </a:rPr>
              <a:pPr/>
              <a:t>34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85728"/>
            <a:ext cx="8229600" cy="654032"/>
          </a:xfrm>
        </p:spPr>
        <p:txBody>
          <a:bodyPr/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DI(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용어정리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)</a:t>
            </a:r>
          </a:p>
        </p:txBody>
      </p:sp>
      <p:pic>
        <p:nvPicPr>
          <p:cNvPr id="36868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95288" y="1125538"/>
            <a:ext cx="7993062" cy="43910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36869" name="Text Box 8"/>
          <p:cNvSpPr txBox="1">
            <a:spLocks noChangeArrowheads="1"/>
          </p:cNvSpPr>
          <p:nvPr/>
        </p:nvSpPr>
        <p:spPr bwMode="gray">
          <a:xfrm>
            <a:off x="611188" y="5732463"/>
            <a:ext cx="7489825" cy="431800"/>
          </a:xfrm>
          <a:prstGeom prst="rect">
            <a:avLst/>
          </a:prstGeom>
          <a:solidFill>
            <a:srgbClr val="FFEFFF"/>
          </a:solidFill>
          <a:ln w="38100" algn="ctr">
            <a:solidFill>
              <a:srgbClr val="FF77F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buFontTx/>
              <a:buNone/>
            </a:pPr>
            <a:r>
              <a:rPr lang="ko-KR" altLang="en-US" sz="2200">
                <a:solidFill>
                  <a:schemeClr val="tx1"/>
                </a:solidFill>
              </a:rPr>
              <a:t>결론 </a:t>
            </a:r>
            <a:r>
              <a:rPr lang="en-US" altLang="ko-KR" sz="2200">
                <a:solidFill>
                  <a:schemeClr val="tx1"/>
                </a:solidFill>
              </a:rPr>
              <a:t>: IoC</a:t>
            </a:r>
            <a:r>
              <a:rPr lang="ko-KR" altLang="en-US" sz="2200">
                <a:solidFill>
                  <a:schemeClr val="tx1"/>
                </a:solidFill>
              </a:rPr>
              <a:t>로 부터 </a:t>
            </a:r>
            <a:r>
              <a:rPr lang="en-US" altLang="ko-KR" sz="2200">
                <a:solidFill>
                  <a:schemeClr val="tx1"/>
                </a:solidFill>
              </a:rPr>
              <a:t>DI</a:t>
            </a:r>
            <a:r>
              <a:rPr lang="ko-KR" altLang="en-US" sz="2200">
                <a:solidFill>
                  <a:schemeClr val="tx1"/>
                </a:solidFill>
              </a:rPr>
              <a:t>개념이 생겼으며 두 개념은 같은 것임</a:t>
            </a:r>
            <a:r>
              <a:rPr lang="en-US" altLang="ko-KR" sz="2200">
                <a:solidFill>
                  <a:schemeClr val="tx1"/>
                </a:solidFill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37891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125538"/>
            <a:ext cx="8569325" cy="539908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341438"/>
            <a:ext cx="8135938" cy="46085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95288" y="1773238"/>
            <a:ext cx="7777162" cy="43926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468313" y="1196975"/>
            <a:ext cx="52832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/>
              <a:t>Bean </a:t>
            </a:r>
            <a:r>
              <a:rPr lang="ko-KR" altLang="en-US" sz="2400"/>
              <a:t>설정방법</a:t>
            </a:r>
            <a:r>
              <a:rPr lang="en-US" altLang="ko-KR" sz="2400"/>
              <a:t>(applicationContext.xml)</a:t>
            </a:r>
            <a:endParaRPr lang="ko-KR" altLang="en-US" sz="24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0963" name="TextBox 4"/>
          <p:cNvSpPr txBox="1">
            <a:spLocks noChangeArrowheads="1"/>
          </p:cNvSpPr>
          <p:nvPr/>
        </p:nvSpPr>
        <p:spPr bwMode="auto">
          <a:xfrm>
            <a:off x="468313" y="1349375"/>
            <a:ext cx="7507287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Spring IoC container</a:t>
            </a:r>
            <a:r>
              <a:rPr lang="ko-KR" altLang="en-US" sz="2400"/>
              <a:t>를 직접인스턴스화하기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755650" y="1916113"/>
            <a:ext cx="7488238" cy="4176712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1987" name="TextBox 4"/>
          <p:cNvSpPr txBox="1">
            <a:spLocks noChangeArrowheads="1"/>
          </p:cNvSpPr>
          <p:nvPr/>
        </p:nvSpPr>
        <p:spPr bwMode="auto">
          <a:xfrm>
            <a:off x="468313" y="1349375"/>
            <a:ext cx="750728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2400"/>
              <a:t>설정 파일 읽어오는 방법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68313" y="1844675"/>
            <a:ext cx="8280400" cy="4608513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3E6A751-9868-417C-BAE5-3B0927B87828}" type="slidenum">
              <a:rPr lang="en-US" altLang="ko-KR" smtClean="0">
                <a:latin typeface="굴림" charset="-127"/>
                <a:ea typeface="굴림" charset="-127"/>
              </a:rPr>
              <a:pPr/>
              <a:t>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특징</a:t>
            </a:r>
          </a:p>
        </p:txBody>
      </p:sp>
      <p:sp>
        <p:nvSpPr>
          <p:cNvPr id="6148" name="Rectangle 30"/>
          <p:cNvSpPr>
            <a:spLocks noChangeArrowheads="1"/>
          </p:cNvSpPr>
          <p:nvPr/>
        </p:nvSpPr>
        <p:spPr bwMode="gray">
          <a:xfrm>
            <a:off x="468313" y="1268413"/>
            <a:ext cx="8064500" cy="483235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ko-KR" altLang="en-US" sz="2200"/>
              <a:t>경량의 프레임웍</a:t>
            </a:r>
            <a:r>
              <a:rPr lang="en-US" altLang="ko-KR" sz="2200"/>
              <a:t>(</a:t>
            </a:r>
            <a:r>
              <a:rPr lang="ko-KR" altLang="en-US" sz="2200"/>
              <a:t>가볍다</a:t>
            </a:r>
            <a:r>
              <a:rPr lang="en-US" altLang="ko-KR" sz="2200"/>
              <a:t>) – </a:t>
            </a:r>
            <a:r>
              <a:rPr lang="ko-KR" altLang="en-US" sz="2200"/>
              <a:t>무거운 </a:t>
            </a:r>
            <a:r>
              <a:rPr lang="en-US" altLang="ko-KR" sz="2200"/>
              <a:t>EJB</a:t>
            </a:r>
            <a:r>
              <a:rPr lang="ko-KR" altLang="en-US" sz="2200"/>
              <a:t>의 대체 기술</a:t>
            </a:r>
            <a:endParaRPr lang="en-US" altLang="ko-KR" sz="220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altLang="ko-KR" sz="220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ko-KR" altLang="en-US" sz="2200"/>
              <a:t>설정 파일을 통해 의존관계를 주입하는 </a:t>
            </a:r>
            <a:r>
              <a:rPr lang="en-US" altLang="ko-KR" sz="2200"/>
              <a:t>DI</a:t>
            </a:r>
            <a:r>
              <a:rPr lang="ko-KR" altLang="en-US" sz="2200"/>
              <a:t>지원</a:t>
            </a:r>
            <a:r>
              <a:rPr lang="en-US" altLang="ko-KR" sz="2200"/>
              <a:t>(</a:t>
            </a:r>
            <a:r>
              <a:rPr lang="ko-KR" altLang="en-US" sz="2200"/>
              <a:t>느슨한 결합도</a:t>
            </a:r>
            <a:r>
              <a:rPr lang="en-US" altLang="ko-KR" sz="2200"/>
              <a:t>)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altLang="ko-KR" sz="220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ko-KR" altLang="en-US" sz="2200"/>
              <a:t>공통관심사항을 분리하는 </a:t>
            </a:r>
            <a:r>
              <a:rPr lang="en-US" altLang="ko-KR" sz="2200"/>
              <a:t>AOP</a:t>
            </a:r>
            <a:r>
              <a:rPr lang="ko-KR" altLang="en-US" sz="2200"/>
              <a:t>지원</a:t>
            </a:r>
            <a:r>
              <a:rPr lang="en-US" altLang="ko-KR" sz="2200"/>
              <a:t>(</a:t>
            </a:r>
            <a:r>
              <a:rPr lang="ko-KR" altLang="en-US" sz="2200"/>
              <a:t>트랜잭션</a:t>
            </a:r>
            <a:r>
              <a:rPr lang="en-US" altLang="ko-KR" sz="2200"/>
              <a:t>, </a:t>
            </a:r>
            <a:r>
              <a:rPr lang="ko-KR" altLang="en-US" sz="2200"/>
              <a:t>로깅</a:t>
            </a:r>
            <a:r>
              <a:rPr lang="en-US" altLang="ko-KR" sz="2200"/>
              <a:t>,</a:t>
            </a:r>
            <a:r>
              <a:rPr lang="ko-KR" altLang="en-US" sz="2200"/>
              <a:t>보안</a:t>
            </a:r>
            <a:r>
              <a:rPr lang="en-US" altLang="ko-KR" sz="2200"/>
              <a:t>)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altLang="ko-KR" sz="220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ko-KR" altLang="en-US" sz="2200"/>
              <a:t>특정 </a:t>
            </a:r>
            <a:r>
              <a:rPr lang="en-US" altLang="ko-KR" sz="2200"/>
              <a:t>interface</a:t>
            </a:r>
            <a:r>
              <a:rPr lang="ko-KR" altLang="en-US" sz="2200"/>
              <a:t>나 </a:t>
            </a:r>
            <a:r>
              <a:rPr lang="en-US" altLang="ko-KR" sz="2200"/>
              <a:t>class</a:t>
            </a:r>
            <a:r>
              <a:rPr lang="ko-KR" altLang="en-US" sz="2200"/>
              <a:t>를 상속받지 않아도되는 </a:t>
            </a:r>
            <a:r>
              <a:rPr lang="en-US" altLang="ko-KR" sz="2200"/>
              <a:t>POJO</a:t>
            </a:r>
            <a:r>
              <a:rPr lang="ko-KR" altLang="en-US" sz="2200"/>
              <a:t>지원</a:t>
            </a:r>
            <a:endParaRPr lang="en-US" altLang="ko-KR" sz="220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altLang="ko-KR" sz="220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ko-KR" altLang="en-US" sz="2200"/>
              <a:t>영속성</a:t>
            </a:r>
            <a:r>
              <a:rPr lang="en-US" altLang="ko-KR" sz="2200"/>
              <a:t>(</a:t>
            </a:r>
            <a:r>
              <a:rPr lang="ko-KR" altLang="en-US" sz="2200"/>
              <a:t>데이터를 지속적으로 유지</a:t>
            </a:r>
            <a:r>
              <a:rPr lang="en-US" altLang="ko-KR" sz="2200"/>
              <a:t>)</a:t>
            </a:r>
            <a:r>
              <a:rPr lang="ko-KR" altLang="en-US" sz="2200"/>
              <a:t>과</a:t>
            </a:r>
            <a:r>
              <a:rPr lang="en-US" altLang="ko-KR" sz="2200"/>
              <a:t> </a:t>
            </a:r>
            <a:r>
              <a:rPr lang="ko-KR" altLang="en-US" sz="2200"/>
              <a:t>관련된 다양한 </a:t>
            </a:r>
            <a:r>
              <a:rPr lang="en-US" altLang="ko-KR" sz="2200"/>
              <a:t>API</a:t>
            </a:r>
            <a:r>
              <a:rPr lang="ko-KR" altLang="en-US" sz="2200"/>
              <a:t>지원</a:t>
            </a:r>
            <a:r>
              <a:rPr lang="en-US" altLang="ko-KR" sz="2200"/>
              <a:t>(JDBC,Ibatis,Hibernate </a:t>
            </a:r>
            <a:r>
              <a:rPr lang="ko-KR" altLang="en-US" sz="2200"/>
              <a:t>등등</a:t>
            </a:r>
            <a:r>
              <a:rPr lang="en-US" altLang="ko-KR" sz="22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75072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IoC</a:t>
            </a:r>
            <a:r>
              <a:rPr lang="ko-KR" altLang="en-US" sz="2400"/>
              <a:t>를 사용한 경우와 그렇지 않은 경우 비교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23850" y="1557338"/>
            <a:ext cx="8569325" cy="51117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4035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75072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2400"/>
              <a:t>유연한 객체 지향적인 프로그램이 되기 위해서</a:t>
            </a: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1188" y="1700213"/>
            <a:ext cx="7921625" cy="47529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468313" y="1125538"/>
            <a:ext cx="75072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2400"/>
              <a:t>예</a:t>
            </a:r>
            <a:r>
              <a:rPr lang="en-US" altLang="ko-KR" sz="2400"/>
              <a:t>_1)</a:t>
            </a:r>
            <a:endParaRPr lang="ko-KR" altLang="en-US" sz="240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557338"/>
            <a:ext cx="8212138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57188" y="1052513"/>
            <a:ext cx="8429625" cy="5489575"/>
            <a:chOff x="357188" y="1225550"/>
            <a:chExt cx="8429625" cy="5489575"/>
          </a:xfrm>
        </p:grpSpPr>
        <p:pic>
          <p:nvPicPr>
            <p:cNvPr id="46085" name="Picture 4" descr="C:\01_원고\스프링 강의교안\PT_마스터파일\s-021.bmp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7188" y="1225550"/>
              <a:ext cx="8429625" cy="260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6" name="Picture 5" descr="C:\01_원고\스프링 강의교안\PT_마스터파일\s-020.bmp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7188" y="3824288"/>
              <a:ext cx="8429625" cy="2890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857250" y="5357812"/>
              <a:ext cx="5572125" cy="2857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580063" y="1268413"/>
            <a:ext cx="3384550" cy="355441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altLang="ko-KR" sz="1800" dirty="0" err="1">
                <a:latin typeface="휴먼모음T" pitchFamily="18" charset="-127"/>
                <a:ea typeface="휴먼모음T" pitchFamily="18" charset="-127"/>
              </a:rPr>
              <a:t>HelloApp</a:t>
            </a:r>
            <a:r>
              <a:rPr lang="ko-KR" altLang="en-US" sz="1800" dirty="0">
                <a:latin typeface="휴먼모음T" pitchFamily="18" charset="-127"/>
                <a:ea typeface="휴먼모음T" pitchFamily="18" charset="-127"/>
              </a:rPr>
              <a:t>는 </a:t>
            </a:r>
            <a:r>
              <a:rPr lang="en-US" altLang="ko-KR" sz="1800" dirty="0" err="1">
                <a:latin typeface="휴먼모음T" pitchFamily="18" charset="-127"/>
                <a:ea typeface="휴먼모음T" pitchFamily="18" charset="-127"/>
              </a:rPr>
              <a:t>MessageBean</a:t>
            </a:r>
            <a:r>
              <a:rPr lang="ko-KR" altLang="en-US" sz="1800" dirty="0">
                <a:latin typeface="휴먼모음T" pitchFamily="18" charset="-127"/>
                <a:ea typeface="휴먼모음T" pitchFamily="18" charset="-127"/>
              </a:rPr>
              <a:t>클래스의 객체를 직접 생성해서 </a:t>
            </a:r>
            <a:r>
              <a:rPr lang="en-US" altLang="ko-KR" sz="1800" dirty="0" err="1">
                <a:latin typeface="휴먼모음T" pitchFamily="18" charset="-127"/>
                <a:ea typeface="휴먼모음T" pitchFamily="18" charset="-127"/>
              </a:rPr>
              <a:t>sayHello</a:t>
            </a:r>
            <a:r>
              <a:rPr lang="en-US" altLang="ko-KR" sz="18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800" dirty="0" err="1">
                <a:latin typeface="휴먼모음T" pitchFamily="18" charset="-127"/>
                <a:ea typeface="휴먼모음T" pitchFamily="18" charset="-127"/>
              </a:rPr>
              <a:t>메소드를</a:t>
            </a:r>
            <a:r>
              <a:rPr lang="ko-KR" altLang="en-US" sz="1800" dirty="0">
                <a:latin typeface="휴먼모음T" pitchFamily="18" charset="-127"/>
                <a:ea typeface="휴먼모음T" pitchFamily="18" charset="-127"/>
              </a:rPr>
              <a:t> 호출하고 있는데</a:t>
            </a:r>
            <a:r>
              <a:rPr lang="en-US" altLang="ko-KR" sz="18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800" dirty="0">
                <a:latin typeface="휴먼모음T" pitchFamily="18" charset="-127"/>
                <a:ea typeface="휴먼모음T" pitchFamily="18" charset="-127"/>
              </a:rPr>
              <a:t>이런 구현에서 </a:t>
            </a:r>
            <a:r>
              <a:rPr lang="en-US" altLang="ko-KR" sz="1800" dirty="0" err="1">
                <a:latin typeface="휴먼모음T" pitchFamily="18" charset="-127"/>
                <a:ea typeface="휴먼모음T" pitchFamily="18" charset="-127"/>
              </a:rPr>
              <a:t>HelloApp</a:t>
            </a:r>
            <a:r>
              <a:rPr lang="ko-KR" altLang="en-US" sz="1800" dirty="0">
                <a:latin typeface="휴먼모음T" pitchFamily="18" charset="-127"/>
                <a:ea typeface="휴먼모음T" pitchFamily="18" charset="-127"/>
              </a:rPr>
              <a:t>가 </a:t>
            </a:r>
            <a:r>
              <a:rPr lang="en-US" altLang="ko-KR" sz="1800" dirty="0" err="1">
                <a:latin typeface="휴먼모음T" pitchFamily="18" charset="-127"/>
                <a:ea typeface="휴먼모음T" pitchFamily="18" charset="-127"/>
              </a:rPr>
              <a:t>MessageBean</a:t>
            </a:r>
            <a:r>
              <a:rPr lang="ko-KR" altLang="en-US" sz="1800" dirty="0">
                <a:latin typeface="휴먼모음T" pitchFamily="18" charset="-127"/>
                <a:ea typeface="휴먼모음T" pitchFamily="18" charset="-127"/>
              </a:rPr>
              <a:t>에 강하게 의존하게 된다</a:t>
            </a:r>
            <a:r>
              <a:rPr lang="en-US" altLang="ko-KR" sz="1800" dirty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algn="l">
              <a:lnSpc>
                <a:spcPct val="100000"/>
              </a:lnSpc>
              <a:defRPr/>
            </a:pPr>
            <a:r>
              <a:rPr lang="ko-KR" altLang="en-US" sz="1800" dirty="0">
                <a:latin typeface="휴먼모음T" pitchFamily="18" charset="-127"/>
                <a:ea typeface="휴먼모음T" pitchFamily="18" charset="-127"/>
              </a:rPr>
              <a:t>클래스간 결합이 강해지고 의존하고 있는 클래스에 변경이 생기면</a:t>
            </a:r>
            <a:r>
              <a:rPr lang="en-US" altLang="ko-KR" sz="1800" dirty="0">
                <a:latin typeface="휴먼모음T" pitchFamily="18" charset="-127"/>
                <a:ea typeface="휴먼모음T" pitchFamily="18" charset="-127"/>
              </a:rPr>
              <a:t>, </a:t>
            </a:r>
          </a:p>
          <a:p>
            <a:pPr algn="l">
              <a:lnSpc>
                <a:spcPct val="100000"/>
              </a:lnSpc>
              <a:defRPr/>
            </a:pPr>
            <a:r>
              <a:rPr lang="ko-KR" altLang="en-US" sz="1800" dirty="0">
                <a:latin typeface="휴먼모음T" pitchFamily="18" charset="-127"/>
                <a:ea typeface="휴먼모음T" pitchFamily="18" charset="-127"/>
              </a:rPr>
              <a:t>코드를 수정해야 하는 범위가 넓어질 가능성이 높아짐</a:t>
            </a:r>
            <a:r>
              <a:rPr lang="en-US" altLang="ko-KR" sz="1800" dirty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algn="l">
              <a:lnSpc>
                <a:spcPct val="100000"/>
              </a:lnSpc>
              <a:defRPr/>
            </a:pPr>
            <a:endParaRPr lang="ko-KR" altLang="en-US" sz="18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341438"/>
            <a:ext cx="8220075" cy="496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TextBox 11"/>
          <p:cNvSpPr txBox="1">
            <a:spLocks noChangeArrowheads="1"/>
          </p:cNvSpPr>
          <p:nvPr/>
        </p:nvSpPr>
        <p:spPr bwMode="auto">
          <a:xfrm>
            <a:off x="468313" y="1052513"/>
            <a:ext cx="750728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2400"/>
              <a:t>예</a:t>
            </a:r>
            <a:r>
              <a:rPr lang="en-US" altLang="ko-KR" sz="2400"/>
              <a:t>_2)</a:t>
            </a:r>
            <a:endParaRPr lang="ko-KR" altLang="en-US" sz="24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8131" name="TextBox 11"/>
          <p:cNvSpPr txBox="1">
            <a:spLocks noChangeArrowheads="1"/>
          </p:cNvSpPr>
          <p:nvPr/>
        </p:nvSpPr>
        <p:spPr bwMode="auto">
          <a:xfrm>
            <a:off x="468313" y="1052513"/>
            <a:ext cx="750728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2400"/>
              <a:t>예</a:t>
            </a:r>
            <a:r>
              <a:rPr lang="en-US" altLang="ko-KR" sz="2400"/>
              <a:t>_3)</a:t>
            </a:r>
            <a:endParaRPr lang="ko-KR" altLang="en-US" sz="2400"/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557338"/>
            <a:ext cx="8215312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49155" name="Picture 1" descr="C:\01_원고\스프링 강의교안\PT_마스터파일\s-01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89138"/>
            <a:ext cx="8332787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50179" name="Picture 2" descr="C:\01_원고\스프링 강의교안\PT_마스터파일\s-02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557338"/>
            <a:ext cx="6715125" cy="402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51203" name="Picture 1" descr="C:\01_원고\스프링 강의교안\PT_마스터파일\s-02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525" y="3571875"/>
            <a:ext cx="88804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2" descr="C:\01_원고\스프링 강의교안\PT_마스터파일\s-023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1357313"/>
            <a:ext cx="8858250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Box 8"/>
          <p:cNvSpPr txBox="1">
            <a:spLocks noChangeArrowheads="1"/>
          </p:cNvSpPr>
          <p:nvPr/>
        </p:nvSpPr>
        <p:spPr bwMode="auto">
          <a:xfrm>
            <a:off x="2916238" y="1125538"/>
            <a:ext cx="280828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2400"/>
              <a:t>예제</a:t>
            </a:r>
            <a:r>
              <a:rPr lang="en-US" altLang="ko-KR" sz="2400"/>
              <a:t>_2 </a:t>
            </a:r>
            <a:r>
              <a:rPr lang="ko-KR" altLang="en-US" sz="2400"/>
              <a:t>코드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2227" name="TextBox 8"/>
          <p:cNvSpPr txBox="1">
            <a:spLocks noChangeArrowheads="1"/>
          </p:cNvSpPr>
          <p:nvPr/>
        </p:nvSpPr>
        <p:spPr bwMode="auto">
          <a:xfrm>
            <a:off x="2916238" y="1125538"/>
            <a:ext cx="280828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2400"/>
              <a:t>예제</a:t>
            </a:r>
            <a:r>
              <a:rPr lang="en-US" altLang="ko-KR" sz="2400"/>
              <a:t>_2 </a:t>
            </a:r>
            <a:r>
              <a:rPr lang="ko-KR" altLang="en-US" sz="2400"/>
              <a:t>코드</a:t>
            </a:r>
          </a:p>
        </p:txBody>
      </p:sp>
      <p:pic>
        <p:nvPicPr>
          <p:cNvPr id="52228" name="Picture 2" descr="C:\01_원고\스프링 강의교안\PT_마스터파일\s-028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3716338"/>
            <a:ext cx="8786812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3" descr="C:\01_원고\스프링 강의교안\PT_마스터파일\s-027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700213"/>
            <a:ext cx="7440613" cy="176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685C2B-5B4B-4544-9586-047D7D073C12}" type="slidenum">
              <a:rPr lang="en-US" altLang="ko-KR" smtClean="0">
                <a:latin typeface="굴림" charset="-127"/>
                <a:ea typeface="굴림" charset="-127"/>
              </a:rPr>
              <a:pPr/>
              <a:t>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95288" y="1268413"/>
            <a:ext cx="7993062" cy="44640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3251" name="TextBox 8"/>
          <p:cNvSpPr txBox="1">
            <a:spLocks noChangeArrowheads="1"/>
          </p:cNvSpPr>
          <p:nvPr/>
        </p:nvSpPr>
        <p:spPr bwMode="auto">
          <a:xfrm>
            <a:off x="2916238" y="1125538"/>
            <a:ext cx="280828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2400"/>
              <a:t>예제</a:t>
            </a:r>
            <a:r>
              <a:rPr lang="en-US" altLang="ko-KR" sz="2400"/>
              <a:t>_3 </a:t>
            </a:r>
            <a:r>
              <a:rPr lang="ko-KR" altLang="en-US" sz="2400"/>
              <a:t>코드</a:t>
            </a:r>
          </a:p>
        </p:txBody>
      </p:sp>
      <p:pic>
        <p:nvPicPr>
          <p:cNvPr id="53252" name="Picture 1" descr="C:\01_원고\스프링 강의교안\PT_마스터파일\s-00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419225"/>
            <a:ext cx="8429625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4275" name="TextBox 8"/>
          <p:cNvSpPr txBox="1">
            <a:spLocks noChangeArrowheads="1"/>
          </p:cNvSpPr>
          <p:nvPr/>
        </p:nvSpPr>
        <p:spPr bwMode="auto">
          <a:xfrm>
            <a:off x="2916238" y="1125538"/>
            <a:ext cx="4608512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springbean</a:t>
            </a:r>
            <a:r>
              <a:rPr lang="ko-KR" altLang="en-US" sz="2400"/>
              <a:t>문서 만들기</a:t>
            </a:r>
          </a:p>
        </p:txBody>
      </p:sp>
      <p:pic>
        <p:nvPicPr>
          <p:cNvPr id="54276" name="Picture 4" descr="C:\01_원고\스프링 강의교안\PT_마스터파일\s-008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643063"/>
            <a:ext cx="8358188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175" y="2214563"/>
            <a:ext cx="8656638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1214438" y="3714750"/>
            <a:ext cx="1500187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57313" y="4643438"/>
            <a:ext cx="1500187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2" name="그룹 6"/>
          <p:cNvGrpSpPr>
            <a:grpSpLocks/>
          </p:cNvGrpSpPr>
          <p:nvPr/>
        </p:nvGrpSpPr>
        <p:grpSpPr bwMode="auto">
          <a:xfrm>
            <a:off x="468313" y="1268413"/>
            <a:ext cx="8267700" cy="4752975"/>
            <a:chOff x="428625" y="1857375"/>
            <a:chExt cx="8267700" cy="3638550"/>
          </a:xfrm>
        </p:grpSpPr>
        <p:pic>
          <p:nvPicPr>
            <p:cNvPr id="5632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8625" y="1857375"/>
              <a:ext cx="8267700" cy="2214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25" name="TextBox 5"/>
            <p:cNvSpPr txBox="1">
              <a:spLocks noChangeArrowheads="1"/>
            </p:cNvSpPr>
            <p:nvPr/>
          </p:nvSpPr>
          <p:spPr bwMode="auto">
            <a:xfrm>
              <a:off x="571500" y="4572000"/>
              <a:ext cx="771525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de-DE" altLang="ko-KR">
                  <a:latin typeface="맑은 고딕" pitchFamily="50" charset="-127"/>
                  <a:ea typeface="맑은 고딕" pitchFamily="50" charset="-127"/>
                </a:rPr>
                <a:t>* </a:t>
              </a:r>
              <a:r>
                <a:rPr kumimoji="0" lang="ko-KR" altLang="en-US">
                  <a:latin typeface="맑은 고딕" pitchFamily="50" charset="-127"/>
                  <a:ea typeface="맑은 고딕" pitchFamily="50" charset="-127"/>
                </a:rPr>
                <a:t>스프링 </a:t>
              </a:r>
              <a:r>
                <a:rPr kumimoji="0" lang="en-US" altLang="ko-KR">
                  <a:latin typeface="맑은 고딕" pitchFamily="50" charset="-127"/>
                  <a:ea typeface="맑은 고딕" pitchFamily="50" charset="-127"/>
                </a:rPr>
                <a:t>3.0</a:t>
              </a:r>
              <a:endParaRPr kumimoji="0" lang="de-DE" altLang="ko-KR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de-DE" altLang="ko-KR">
                  <a:latin typeface="맑은 고딕" pitchFamily="50" charset="-127"/>
                  <a:ea typeface="맑은 고딕" pitchFamily="50" charset="-127"/>
                </a:rPr>
                <a:t>MessageBean bean = </a:t>
              </a:r>
              <a:r>
                <a:rPr kumimoji="0" lang="de-DE" altLang="ko-KR" u="sng">
                  <a:latin typeface="맑은 고딕" pitchFamily="50" charset="-127"/>
                  <a:ea typeface="맑은 고딕" pitchFamily="50" charset="-127"/>
                </a:rPr>
                <a:t>context.getBean("ob", </a:t>
              </a:r>
              <a:r>
                <a:rPr kumimoji="0" lang="de-DE" altLang="ko-KR" u="sng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MessageBean.</a:t>
              </a:r>
              <a:r>
                <a:rPr kumimoji="0" lang="de-DE" altLang="ko-KR" b="1" u="sng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class</a:t>
              </a:r>
              <a:r>
                <a:rPr kumimoji="0" lang="de-DE" altLang="ko-KR" b="1" u="sng">
                  <a:latin typeface="맑은 고딕" pitchFamily="50" charset="-127"/>
                  <a:ea typeface="맑은 고딕" pitchFamily="50" charset="-127"/>
                </a:rPr>
                <a:t>);</a:t>
              </a:r>
            </a:p>
            <a:p>
              <a:endParaRPr kumimoji="0"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857500" y="3143142"/>
              <a:ext cx="1500187" cy="2855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286375" y="4797138"/>
              <a:ext cx="2143125" cy="2138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7347" name="TextBox 8"/>
          <p:cNvSpPr txBox="1">
            <a:spLocks noChangeArrowheads="1"/>
          </p:cNvSpPr>
          <p:nvPr/>
        </p:nvSpPr>
        <p:spPr bwMode="auto">
          <a:xfrm>
            <a:off x="395288" y="1041400"/>
            <a:ext cx="46085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Bean</a:t>
            </a:r>
            <a:r>
              <a:rPr lang="ko-KR" altLang="en-US" sz="2400"/>
              <a:t>객체 얻어오는 방법</a:t>
            </a:r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79388" y="1412875"/>
            <a:ext cx="8569325" cy="51847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8371" name="TextBox 8"/>
          <p:cNvSpPr txBox="1">
            <a:spLocks noChangeArrowheads="1"/>
          </p:cNvSpPr>
          <p:nvPr/>
        </p:nvSpPr>
        <p:spPr bwMode="auto">
          <a:xfrm>
            <a:off x="395288" y="1041400"/>
            <a:ext cx="46085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Spring </a:t>
            </a:r>
            <a:r>
              <a:rPr lang="ko-KR" altLang="en-US" sz="2400"/>
              <a:t>컨테이너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46350" y="2017713"/>
            <a:ext cx="3214688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dirty="0" err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BeanFactory</a:t>
            </a:r>
            <a:endParaRPr kumimoji="0" lang="ko-KR" altLang="en-US" sz="36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3413" y="3376613"/>
            <a:ext cx="4500562" cy="714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dirty="0" err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ApplicationContext</a:t>
            </a:r>
            <a:endParaRPr kumimoji="0" lang="ko-KR" altLang="en-US" sz="36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350" y="4805363"/>
            <a:ext cx="5643563" cy="927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dirty="0" err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WebApplicationContext</a:t>
            </a:r>
            <a:endParaRPr kumimoji="0" lang="ko-KR" altLang="en-US" sz="36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8" name="직선 화살표 연결선 7"/>
          <p:cNvCxnSpPr>
            <a:stCxn id="6" idx="0"/>
            <a:endCxn id="5" idx="2"/>
          </p:cNvCxnSpPr>
          <p:nvPr/>
        </p:nvCxnSpPr>
        <p:spPr>
          <a:xfrm rot="5400000" flipH="1" flipV="1">
            <a:off x="3831431" y="3053557"/>
            <a:ext cx="64452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5400000" flipH="1" flipV="1">
            <a:off x="3725069" y="4412457"/>
            <a:ext cx="93027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9395" name="TextBox 8"/>
          <p:cNvSpPr txBox="1">
            <a:spLocks noChangeArrowheads="1"/>
          </p:cNvSpPr>
          <p:nvPr/>
        </p:nvSpPr>
        <p:spPr bwMode="auto">
          <a:xfrm>
            <a:off x="395288" y="1041400"/>
            <a:ext cx="46085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BeanFactory</a:t>
            </a:r>
            <a:endParaRPr lang="ko-KR" altLang="en-US" sz="2400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457200" y="1600200"/>
            <a:ext cx="8229600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2200" kern="0">
                <a:solidFill>
                  <a:schemeClr val="tx1"/>
                </a:solidFill>
              </a:rPr>
              <a:t>빈 객체를 관리하고 객체간의 의존 관계를 설정해 주는 가장 단순한 컨테이너</a:t>
            </a:r>
            <a:endParaRPr lang="en-US" altLang="ko-KR" sz="2200" kern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2200" kern="0">
                <a:solidFill>
                  <a:schemeClr val="tx1"/>
                </a:solidFill>
              </a:rPr>
              <a:t>구현 클래스</a:t>
            </a:r>
            <a:endParaRPr lang="en-US" altLang="ko-KR" sz="2200" kern="0">
              <a:solidFill>
                <a:schemeClr val="tx1"/>
              </a:solidFill>
            </a:endParaRPr>
          </a:p>
          <a:p>
            <a:pPr marL="742950" lvl="1" indent="-28575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/>
            </a:pPr>
            <a:r>
              <a:rPr lang="en-US" altLang="ko-KR" sz="2200" kern="0">
                <a:solidFill>
                  <a:schemeClr val="tx1"/>
                </a:solidFill>
              </a:rPr>
              <a:t>XmlBeanFactory</a:t>
            </a:r>
          </a:p>
          <a:p>
            <a:pPr marL="1143000" lvl="2" indent="-228600" algn="l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ko-KR" altLang="en-US" sz="2200" kern="0">
                <a:solidFill>
                  <a:schemeClr val="tx1"/>
                </a:solidFill>
              </a:rPr>
              <a:t>외부 설정정보를 읽어와 빈 객체를 생성한다</a:t>
            </a:r>
            <a:r>
              <a:rPr lang="en-US" altLang="ko-KR" sz="2200" kern="0">
                <a:solidFill>
                  <a:schemeClr val="tx1"/>
                </a:solidFill>
              </a:rPr>
              <a:t>.</a:t>
            </a:r>
          </a:p>
          <a:p>
            <a:pPr marL="1143000" lvl="2" indent="-228600" algn="l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ko-KR" sz="2200" kern="0">
                <a:solidFill>
                  <a:schemeClr val="tx1"/>
                </a:solidFill>
              </a:rPr>
              <a:t>Resource</a:t>
            </a:r>
            <a:r>
              <a:rPr lang="ko-KR" altLang="en-US" sz="2200" kern="0">
                <a:solidFill>
                  <a:schemeClr val="tx1"/>
                </a:solidFill>
              </a:rPr>
              <a:t>를 이용하여 설정정보를 전달한다</a:t>
            </a:r>
            <a:r>
              <a:rPr lang="en-US" altLang="ko-KR" sz="2200" kern="0">
                <a:solidFill>
                  <a:schemeClr val="tx1"/>
                </a:solidFill>
              </a:rPr>
              <a:t>.</a:t>
            </a:r>
            <a:endParaRPr lang="ko-KR" altLang="en-US" sz="2200" kern="0">
              <a:solidFill>
                <a:schemeClr val="tx1"/>
              </a:solidFill>
            </a:endParaRPr>
          </a:p>
        </p:txBody>
      </p:sp>
      <p:sp>
        <p:nvSpPr>
          <p:cNvPr id="59397" name="TextBox 4"/>
          <p:cNvSpPr txBox="1">
            <a:spLocks noChangeArrowheads="1"/>
          </p:cNvSpPr>
          <p:nvPr/>
        </p:nvSpPr>
        <p:spPr bwMode="auto">
          <a:xfrm>
            <a:off x="571500" y="4581525"/>
            <a:ext cx="8215313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0" lang="en-US" altLang="ko-KR" sz="2200"/>
              <a:t>Resource resource = </a:t>
            </a:r>
            <a:r>
              <a:rPr kumimoji="0" lang="en-US" altLang="ko-KR" sz="2200" b="1"/>
              <a:t>new      ClassPathResource("applicationContext.xml");</a:t>
            </a:r>
          </a:p>
          <a:p>
            <a:pPr algn="l"/>
            <a:r>
              <a:rPr kumimoji="0" lang="en-US" altLang="ko-KR" sz="2200"/>
              <a:t>BeanFactory factory = </a:t>
            </a:r>
            <a:r>
              <a:rPr kumimoji="0" lang="en-US" altLang="ko-KR" sz="2200" b="1"/>
              <a:t>new XmlBeanFactory(resource);</a:t>
            </a:r>
          </a:p>
          <a:p>
            <a:pPr algn="l"/>
            <a:r>
              <a:rPr kumimoji="0" lang="en-US" altLang="ko-KR" sz="2200"/>
              <a:t>MessageBean bean = (MessageBean)factory.getBean("ob");</a:t>
            </a:r>
            <a:endParaRPr kumimoji="0" lang="ko-KR" altLang="en-US" sz="22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0419" name="TextBox 8"/>
          <p:cNvSpPr txBox="1">
            <a:spLocks noChangeArrowheads="1"/>
          </p:cNvSpPr>
          <p:nvPr/>
        </p:nvSpPr>
        <p:spPr bwMode="auto">
          <a:xfrm>
            <a:off x="395288" y="1041400"/>
            <a:ext cx="46085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ApplicationContext</a:t>
            </a:r>
            <a:endParaRPr lang="ko-KR" altLang="en-US" sz="240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468313" y="1628775"/>
            <a:ext cx="82296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en-US" altLang="ko-KR" sz="2400" kern="0">
                <a:solidFill>
                  <a:schemeClr val="tx1"/>
                </a:solidFill>
              </a:rPr>
              <a:t>BeanFactory </a:t>
            </a:r>
            <a:r>
              <a:rPr lang="ko-KR" altLang="en-US" sz="2400" kern="0">
                <a:solidFill>
                  <a:schemeClr val="tx1"/>
                </a:solidFill>
              </a:rPr>
              <a:t>인터페이스를 상속</a:t>
            </a:r>
            <a:endParaRPr lang="en-US" altLang="ko-KR" sz="2400" kern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2400" kern="0">
                <a:solidFill>
                  <a:schemeClr val="tx1"/>
                </a:solidFill>
              </a:rPr>
              <a:t>빈 객체 라이프 사이클</a:t>
            </a:r>
            <a:endParaRPr lang="en-US" altLang="ko-KR" sz="2400" kern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2400" kern="0">
                <a:solidFill>
                  <a:schemeClr val="tx1"/>
                </a:solidFill>
              </a:rPr>
              <a:t>파일과 같은 자원 처리 추상화</a:t>
            </a:r>
            <a:endParaRPr lang="en-US" altLang="ko-KR" sz="2400" kern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2400" kern="0">
                <a:solidFill>
                  <a:schemeClr val="tx1"/>
                </a:solidFill>
              </a:rPr>
              <a:t>메시지 지원 및 국제화 지원</a:t>
            </a:r>
            <a:endParaRPr lang="en-US" altLang="ko-KR" sz="2400" kern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2400" kern="0">
                <a:solidFill>
                  <a:schemeClr val="tx1"/>
                </a:solidFill>
              </a:rPr>
              <a:t>이벤트 지원</a:t>
            </a:r>
            <a:endParaRPr lang="en-US" altLang="ko-KR" sz="2400" kern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en-US" altLang="ko-KR" sz="2400" kern="0">
                <a:solidFill>
                  <a:schemeClr val="tx1"/>
                </a:solidFill>
              </a:rPr>
              <a:t>Xml </a:t>
            </a:r>
            <a:r>
              <a:rPr lang="ko-KR" altLang="en-US" sz="2400" kern="0">
                <a:solidFill>
                  <a:schemeClr val="tx1"/>
                </a:solidFill>
              </a:rPr>
              <a:t>스키마 확장</a:t>
            </a:r>
            <a:endParaRPr lang="en-US" altLang="ko-KR" sz="2400" kern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endParaRPr lang="en-US" altLang="ko-KR" sz="2400" kern="0">
              <a:solidFill>
                <a:schemeClr val="tx1"/>
              </a:solidFill>
            </a:endParaRPr>
          </a:p>
        </p:txBody>
      </p:sp>
      <p:sp>
        <p:nvSpPr>
          <p:cNvPr id="60421" name="TextBox 3"/>
          <p:cNvSpPr txBox="1">
            <a:spLocks noChangeArrowheads="1"/>
          </p:cNvSpPr>
          <p:nvPr/>
        </p:nvSpPr>
        <p:spPr bwMode="auto">
          <a:xfrm>
            <a:off x="357188" y="4868863"/>
            <a:ext cx="87868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2400">
                <a:solidFill>
                  <a:srgbClr val="FF0000"/>
                </a:solidFill>
              </a:rPr>
              <a:t>BeanFactory, </a:t>
            </a:r>
            <a:r>
              <a:rPr kumimoji="0" lang="ko-KR" altLang="en-US" sz="2400">
                <a:solidFill>
                  <a:srgbClr val="FF0000"/>
                </a:solidFill>
              </a:rPr>
              <a:t>보다는 </a:t>
            </a:r>
            <a:r>
              <a:rPr kumimoji="0" lang="en-US" altLang="ko-KR" sz="2400">
                <a:solidFill>
                  <a:srgbClr val="FF0000"/>
                </a:solidFill>
              </a:rPr>
              <a:t>ApplicationContext</a:t>
            </a:r>
            <a:r>
              <a:rPr kumimoji="0" lang="ko-KR" altLang="en-US" sz="2400">
                <a:solidFill>
                  <a:srgbClr val="FF0000"/>
                </a:solidFill>
              </a:rPr>
              <a:t>를 주로 사용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1443" name="내용 개체 틀 2"/>
          <p:cNvSpPr>
            <a:spLocks noGrp="1"/>
          </p:cNvSpPr>
          <p:nvPr>
            <p:ph idx="1"/>
          </p:nvPr>
        </p:nvSpPr>
        <p:spPr>
          <a:xfrm>
            <a:off x="457200" y="1927225"/>
            <a:ext cx="8229600" cy="4525963"/>
          </a:xfrm>
        </p:spPr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웹 어플리케이션을 위한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ApplicationContext</a:t>
            </a:r>
          </a:p>
          <a:p>
            <a:pPr eaLnBrk="1" hangingPunct="1"/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하나의 웹 어플리케이션 마다 한 개 이상의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WebApplicationContext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를 가질 수 있다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1444" name="TextBox 3"/>
          <p:cNvSpPr txBox="1">
            <a:spLocks noChangeArrowheads="1"/>
          </p:cNvSpPr>
          <p:nvPr/>
        </p:nvSpPr>
        <p:spPr bwMode="auto">
          <a:xfrm>
            <a:off x="395288" y="1185863"/>
            <a:ext cx="46085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WebApplicationContext</a:t>
            </a:r>
            <a:endParaRPr lang="ko-KR" altLang="en-US" sz="24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2467" name="내용 개체 틀 2"/>
          <p:cNvSpPr>
            <a:spLocks noGrp="1"/>
          </p:cNvSpPr>
          <p:nvPr>
            <p:ph idx="1"/>
          </p:nvPr>
        </p:nvSpPr>
        <p:spPr>
          <a:xfrm>
            <a:off x="468313" y="2332038"/>
            <a:ext cx="8229600" cy="2968625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ClassPathXmlApplicationContext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FileSystemXmlApplicationContext</a:t>
            </a:r>
          </a:p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XmlWebApplicationContext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468313" y="1268413"/>
            <a:ext cx="8351837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ApplicationContext,</a:t>
            </a:r>
          </a:p>
          <a:p>
            <a:pPr algn="l"/>
            <a:r>
              <a:rPr lang="en-US" altLang="ko-KR" sz="2400"/>
              <a:t>WebApplicationContext</a:t>
            </a:r>
            <a:r>
              <a:rPr lang="ko-KR" altLang="en-US" sz="2400"/>
              <a:t>를 구현한 클래스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CB42D1-160C-4BA0-B99A-9CFE0C91A7C3}" type="slidenum">
              <a:rPr lang="en-US" altLang="ko-KR" smtClean="0">
                <a:latin typeface="굴림" charset="-127"/>
                <a:ea typeface="굴림" charset="-127"/>
              </a:rPr>
              <a:pPr/>
              <a:t>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395288" y="1412875"/>
            <a:ext cx="7056437" cy="4103688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3491" name="TextBox 3"/>
          <p:cNvSpPr txBox="1">
            <a:spLocks noChangeArrowheads="1"/>
          </p:cNvSpPr>
          <p:nvPr/>
        </p:nvSpPr>
        <p:spPr bwMode="auto">
          <a:xfrm>
            <a:off x="1476375" y="908050"/>
            <a:ext cx="58324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IoC</a:t>
            </a:r>
            <a:r>
              <a:rPr lang="ko-KR" altLang="en-US" sz="2400"/>
              <a:t>컨테이너가 해주는일</a:t>
            </a:r>
            <a:r>
              <a:rPr lang="en-US" altLang="ko-KR" sz="2400"/>
              <a:t>- </a:t>
            </a:r>
            <a:r>
              <a:rPr lang="ko-KR" altLang="en-US" sz="2400"/>
              <a:t>생성주기 관리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84213" y="1341438"/>
            <a:ext cx="7704137" cy="518318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DI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4515" name="내용 개체 틀 2"/>
          <p:cNvSpPr>
            <a:spLocks noGrp="1"/>
          </p:cNvSpPr>
          <p:nvPr>
            <p:ph idx="1"/>
          </p:nvPr>
        </p:nvSpPr>
        <p:spPr>
          <a:xfrm>
            <a:off x="323850" y="1989138"/>
            <a:ext cx="8229600" cy="2968625"/>
          </a:xfrm>
        </p:spPr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생성자 방식</a:t>
            </a:r>
            <a:endParaRPr lang="en-US" altLang="ko-KR" smtClean="0">
              <a:latin typeface="휴먼모음T" pitchFamily="18" charset="-127"/>
              <a:ea typeface="휴먼모음T" pitchFamily="18" charset="-127"/>
            </a:endParaRPr>
          </a:p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프로퍼티 설정 방식</a:t>
            </a:r>
          </a:p>
        </p:txBody>
      </p:sp>
      <p:sp>
        <p:nvSpPr>
          <p:cNvPr id="64516" name="TextBox 3"/>
          <p:cNvSpPr txBox="1">
            <a:spLocks noChangeArrowheads="1"/>
          </p:cNvSpPr>
          <p:nvPr/>
        </p:nvSpPr>
        <p:spPr bwMode="auto">
          <a:xfrm>
            <a:off x="468313" y="1268413"/>
            <a:ext cx="835183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400"/>
              <a:t>Bean </a:t>
            </a:r>
            <a:r>
              <a:rPr lang="ko-KR" altLang="en-US" sz="2400"/>
              <a:t>생성과 의존 관계 설정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773238"/>
            <a:ext cx="761523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968375" y="3059113"/>
            <a:ext cx="7000875" cy="857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554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생성자 방식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200" smtClean="0">
                <a:latin typeface="휴먼모음T" pitchFamily="18" charset="-127"/>
                <a:ea typeface="휴먼모음T" pitchFamily="18" charset="-127"/>
              </a:rPr>
              <a:t>생성자가 전달 받은 값이 기본자료형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428750"/>
            <a:ext cx="6848475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" y="3929063"/>
            <a:ext cx="7710488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928813" y="2428875"/>
            <a:ext cx="4214812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00563" y="4572000"/>
            <a:ext cx="15716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생성자의 매개변수가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2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개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이상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1428750"/>
            <a:ext cx="87153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250" y="4286250"/>
            <a:ext cx="90487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714750" y="2357438"/>
            <a:ext cx="4643438" cy="3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8688" y="5143500"/>
            <a:ext cx="6786562" cy="785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생성자가 두 개 이상일때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928813"/>
            <a:ext cx="75946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1428750" y="2714625"/>
            <a:ext cx="5929313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75" y="4286250"/>
            <a:ext cx="5929313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" y="1785938"/>
            <a:ext cx="8113712" cy="392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1714500" y="3071813"/>
            <a:ext cx="285750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85938" y="4786313"/>
            <a:ext cx="285750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9637" name="TextBox 5"/>
          <p:cNvSpPr txBox="1">
            <a:spLocks noChangeArrowheads="1"/>
          </p:cNvSpPr>
          <p:nvPr/>
        </p:nvSpPr>
        <p:spPr bwMode="auto">
          <a:xfrm>
            <a:off x="5429250" y="5072063"/>
            <a:ext cx="33575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/>
              <a:t>객체 생성시 전달되는 파라미터의 값에 따라 적합한 생성자가 결정됨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8" name="직선 화살표 연결선 7"/>
          <p:cNvCxnSpPr>
            <a:endCxn id="4" idx="3"/>
          </p:cNvCxnSpPr>
          <p:nvPr/>
        </p:nvCxnSpPr>
        <p:spPr>
          <a:xfrm rot="10800000">
            <a:off x="4572000" y="3214688"/>
            <a:ext cx="2571750" cy="1785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69637" idx="0"/>
            <a:endCxn id="5" idx="3"/>
          </p:cNvCxnSpPr>
          <p:nvPr/>
        </p:nvCxnSpPr>
        <p:spPr>
          <a:xfrm rot="16200000" flipV="1">
            <a:off x="5804694" y="3767932"/>
            <a:ext cx="142875" cy="2465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64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생성자가 두 개 이상일때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412875"/>
            <a:ext cx="700087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4627563"/>
            <a:ext cx="6881812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1470025" y="5199063"/>
            <a:ext cx="4214813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27150" y="1984375"/>
            <a:ext cx="4500563" cy="71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773238"/>
            <a:ext cx="761523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968375" y="3059113"/>
            <a:ext cx="7000875" cy="857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168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생성자 방식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&lt;value&gt;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에 전달된 값은 기본적으로 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String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으로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처리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928813"/>
            <a:ext cx="7977188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5357813" y="2214563"/>
            <a:ext cx="200025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00688" y="3286125"/>
            <a:ext cx="2214562" cy="357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429250" y="4357688"/>
            <a:ext cx="2214563" cy="3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271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38" y="5500688"/>
            <a:ext cx="219075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643188" y="6143625"/>
            <a:ext cx="642937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2713" name="TextBox 10"/>
          <p:cNvSpPr txBox="1">
            <a:spLocks noChangeArrowheads="1"/>
          </p:cNvSpPr>
          <p:nvPr/>
        </p:nvSpPr>
        <p:spPr bwMode="auto">
          <a:xfrm>
            <a:off x="5786438" y="5429250"/>
            <a:ext cx="3071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/>
              <a:t>숫자형태의 값이 전달되더라도 기본적으로 </a:t>
            </a:r>
            <a:r>
              <a:rPr lang="en-US" altLang="ko-KR"/>
              <a:t>String</a:t>
            </a:r>
            <a:r>
              <a:rPr lang="ko-KR" altLang="en-US"/>
              <a:t>으로 처리함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rot="10800000" flipV="1">
            <a:off x="3214688" y="5715000"/>
            <a:ext cx="2643187" cy="500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AA6C23-B73F-4736-B869-7877498FA11D}" type="slidenum">
              <a:rPr lang="en-US" altLang="ko-KR" smtClean="0">
                <a:latin typeface="굴림" charset="-127"/>
                <a:ea typeface="굴림" charset="-127"/>
              </a:rPr>
              <a:pPr/>
              <a:t>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grpSp>
        <p:nvGrpSpPr>
          <p:cNvPr id="2" name="그룹 8"/>
          <p:cNvGrpSpPr>
            <a:grpSpLocks/>
          </p:cNvGrpSpPr>
          <p:nvPr/>
        </p:nvGrpSpPr>
        <p:grpSpPr bwMode="auto">
          <a:xfrm>
            <a:off x="1042988" y="2420938"/>
            <a:ext cx="6810375" cy="3455987"/>
            <a:chOff x="1043608" y="2420888"/>
            <a:chExt cx="6810523" cy="3456384"/>
          </a:xfrm>
        </p:grpSpPr>
        <p:pic>
          <p:nvPicPr>
            <p:cNvPr id="922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43608" y="2420888"/>
              <a:ext cx="6810523" cy="345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051692" y="4872270"/>
              <a:ext cx="5151550" cy="2857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9221" name="AutoShape 6"/>
          <p:cNvSpPr>
            <a:spLocks noChangeArrowheads="1"/>
          </p:cNvSpPr>
          <p:nvPr/>
        </p:nvSpPr>
        <p:spPr bwMode="gray">
          <a:xfrm>
            <a:off x="539750" y="1422400"/>
            <a:ext cx="6769100" cy="339725"/>
          </a:xfrm>
          <a:prstGeom prst="flowChartAlternateProcess">
            <a:avLst/>
          </a:prstGeom>
          <a:solidFill>
            <a:srgbClr val="FFEFFF"/>
          </a:solidFill>
          <a:ln w="38100">
            <a:solidFill>
              <a:srgbClr val="FF77F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2000">
                <a:hlinkClick r:id="rId3"/>
              </a:rPr>
              <a:t>http://www.springframework.org/download</a:t>
            </a:r>
            <a:endParaRPr lang="en-US" altLang="ko-KR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" y="500063"/>
            <a:ext cx="77819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TextBox 5"/>
          <p:cNvSpPr txBox="1">
            <a:spLocks noChangeArrowheads="1"/>
          </p:cNvSpPr>
          <p:nvPr/>
        </p:nvSpPr>
        <p:spPr bwMode="auto">
          <a:xfrm>
            <a:off x="357188" y="4286250"/>
            <a:ext cx="8786812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**  String type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생성자가 없다면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, 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전달되는값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1000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을 평가하여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int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로 적용됨</a:t>
            </a:r>
            <a:endParaRPr kumimoji="0" lang="en-US" altLang="ko-KR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**  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만약 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long</a:t>
            </a:r>
            <a:r>
              <a:rPr kumimoji="0" lang="ko-KR" altLang="en-US">
                <a:latin typeface="맑은 고딕" pitchFamily="50" charset="-127"/>
                <a:ea typeface="맑은 고딕" pitchFamily="50" charset="-127"/>
              </a:rPr>
              <a:t>으로 적용하려면 다음과 같이 설정한다</a:t>
            </a:r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&lt;value type=</a:t>
            </a:r>
            <a:r>
              <a:rPr kumimoji="0" lang="en-US" altLang="ko-KR" i="1">
                <a:latin typeface="맑은 고딕" pitchFamily="50" charset="-127"/>
                <a:ea typeface="맑은 고딕" pitchFamily="50" charset="-127"/>
              </a:rPr>
              <a:t>"long"&gt;1000&lt;/value&gt;</a:t>
            </a:r>
          </a:p>
          <a:p>
            <a:endParaRPr kumimoji="0" lang="en-US" altLang="ko-KR" i="1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&lt;constructor-arg value=</a:t>
            </a:r>
            <a:r>
              <a:rPr kumimoji="0" lang="en-US" altLang="ko-KR" i="1">
                <a:latin typeface="맑은 고딕" pitchFamily="50" charset="-127"/>
                <a:ea typeface="맑은 고딕" pitchFamily="50" charset="-127"/>
              </a:rPr>
              <a:t>"1000" type="long"/&gt;</a:t>
            </a:r>
          </a:p>
          <a:p>
            <a:endParaRPr kumimoji="0" lang="en-US" altLang="ko-KR" i="1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43250" y="2857500"/>
            <a:ext cx="1357313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00563" y="5013325"/>
            <a:ext cx="128587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08175" y="5516563"/>
            <a:ext cx="5000625" cy="3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프로퍼티 설정 방식</a:t>
            </a:r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1714500"/>
            <a:ext cx="72675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1143000" y="3143250"/>
            <a:ext cx="6715125" cy="642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8" y="2214563"/>
            <a:ext cx="86582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285875" y="2928938"/>
            <a:ext cx="5643563" cy="1000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8" y="785813"/>
            <a:ext cx="8786812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643313"/>
            <a:ext cx="86455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785813" y="1571625"/>
            <a:ext cx="4286250" cy="928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14375" y="4572000"/>
            <a:ext cx="7643813" cy="785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14313" y="3286125"/>
            <a:ext cx="8572500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Bean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태그들의 속성</a:t>
            </a:r>
          </a:p>
        </p:txBody>
      </p:sp>
      <p:pic>
        <p:nvPicPr>
          <p:cNvPr id="778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539750" y="1412875"/>
            <a:ext cx="7632700" cy="4176713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Bean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태그들의 속성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468313" y="1412875"/>
            <a:ext cx="8064500" cy="45370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Bean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태그들의 속성</a:t>
            </a: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468313" y="1341438"/>
            <a:ext cx="8064500" cy="43910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Bean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태그들의 속성</a:t>
            </a:r>
          </a:p>
        </p:txBody>
      </p:sp>
      <p:sp>
        <p:nvSpPr>
          <p:cNvPr id="80899" name="Rectangle 30"/>
          <p:cNvSpPr>
            <a:spLocks noChangeArrowheads="1"/>
          </p:cNvSpPr>
          <p:nvPr/>
        </p:nvSpPr>
        <p:spPr bwMode="gray">
          <a:xfrm>
            <a:off x="468313" y="1617663"/>
            <a:ext cx="8064500" cy="2936875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endParaRPr lang="en-US" altLang="ko-KR" sz="2400"/>
          </a:p>
          <a:p>
            <a:pPr algn="l">
              <a:lnSpc>
                <a:spcPct val="100000"/>
              </a:lnSpc>
            </a:pPr>
            <a:r>
              <a:rPr lang="en-US" altLang="ko-KR" sz="2400"/>
              <a:t> &lt;bean id="memberBeanId" class="bean.MemberBean" scope="prototype"</a:t>
            </a:r>
          </a:p>
          <a:p>
            <a:pPr algn="l">
              <a:lnSpc>
                <a:spcPct val="100000"/>
              </a:lnSpc>
            </a:pPr>
            <a:r>
              <a:rPr lang="en-US" altLang="ko-KR" sz="2400"/>
              <a:t>		init-method="init"</a:t>
            </a:r>
          </a:p>
          <a:p>
            <a:pPr algn="l">
              <a:lnSpc>
                <a:spcPct val="100000"/>
              </a:lnSpc>
            </a:pPr>
            <a:r>
              <a:rPr lang="en-US" altLang="ko-KR" sz="2400"/>
              <a:t>		destroy-method="destroy"</a:t>
            </a:r>
          </a:p>
          <a:p>
            <a:pPr algn="l">
              <a:lnSpc>
                <a:spcPct val="100000"/>
              </a:lnSpc>
            </a:pPr>
            <a:r>
              <a:rPr lang="en-US" altLang="ko-KR" sz="2400"/>
              <a:t>		lazy-init="default"&gt;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list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타입과 배열</a:t>
            </a:r>
          </a:p>
        </p:txBody>
      </p:sp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643063"/>
            <a:ext cx="80899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2428875" y="1928813"/>
            <a:ext cx="3357563" cy="3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113" y="2357438"/>
            <a:ext cx="9005887" cy="307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428750" y="3143250"/>
            <a:ext cx="6429375" cy="71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2FAEF4-E0CA-4A95-9B28-20F0F2795C8C}" type="slidenum">
              <a:rPr lang="en-US" altLang="ko-KR" smtClean="0">
                <a:latin typeface="굴림" charset="-127"/>
                <a:ea typeface="굴림" charset="-127"/>
              </a:rPr>
              <a:pPr/>
              <a:t>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sp>
        <p:nvSpPr>
          <p:cNvPr id="10244" name="AutoShape 6"/>
          <p:cNvSpPr>
            <a:spLocks noChangeArrowheads="1"/>
          </p:cNvSpPr>
          <p:nvPr/>
        </p:nvSpPr>
        <p:spPr bwMode="gray">
          <a:xfrm>
            <a:off x="539750" y="1311275"/>
            <a:ext cx="6769100" cy="561975"/>
          </a:xfrm>
          <a:prstGeom prst="flowChartAlternateProcess">
            <a:avLst/>
          </a:prstGeom>
          <a:solidFill>
            <a:srgbClr val="FFEFFF"/>
          </a:solidFill>
          <a:ln w="38100">
            <a:solidFill>
              <a:srgbClr val="FF77F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/>
              <a:t>다운로드 받은 파일 압축 푼 폴더 구성</a:t>
            </a:r>
            <a:endParaRPr lang="en-US" altLang="ko-KR" sz="2000"/>
          </a:p>
        </p:txBody>
      </p:sp>
      <p:grpSp>
        <p:nvGrpSpPr>
          <p:cNvPr id="2" name="그룹 13"/>
          <p:cNvGrpSpPr>
            <a:grpSpLocks/>
          </p:cNvGrpSpPr>
          <p:nvPr/>
        </p:nvGrpSpPr>
        <p:grpSpPr bwMode="auto">
          <a:xfrm>
            <a:off x="714375" y="2159000"/>
            <a:ext cx="7000875" cy="2841625"/>
            <a:chOff x="714375" y="2159000"/>
            <a:chExt cx="7000875" cy="2841625"/>
          </a:xfrm>
        </p:grpSpPr>
        <p:pic>
          <p:nvPicPr>
            <p:cNvPr id="1024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75" y="2159000"/>
              <a:ext cx="2652713" cy="284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TextBox 4"/>
            <p:cNvSpPr txBox="1">
              <a:spLocks noChangeArrowheads="1"/>
            </p:cNvSpPr>
            <p:nvPr/>
          </p:nvSpPr>
          <p:spPr bwMode="auto">
            <a:xfrm>
              <a:off x="3000375" y="2214563"/>
              <a:ext cx="4714875" cy="32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ko-KR" altLang="en-US" sz="2000"/>
                <a:t>각 모듈별 </a:t>
              </a:r>
              <a:r>
                <a:rPr kumimoji="0" lang="en-US" altLang="ko-KR" sz="2000"/>
                <a:t>jar</a:t>
              </a:r>
              <a:r>
                <a:rPr kumimoji="0" lang="ko-KR" altLang="en-US" sz="2000"/>
                <a:t>파일 포함</a:t>
              </a:r>
            </a:p>
          </p:txBody>
        </p:sp>
        <p:sp>
          <p:nvSpPr>
            <p:cNvPr id="10248" name="TextBox 5"/>
            <p:cNvSpPr txBox="1">
              <a:spLocks noChangeArrowheads="1"/>
            </p:cNvSpPr>
            <p:nvPr/>
          </p:nvSpPr>
          <p:spPr bwMode="auto">
            <a:xfrm>
              <a:off x="3000375" y="2928938"/>
              <a:ext cx="4714875" cy="32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ko-KR" sz="2000"/>
                <a:t>API </a:t>
              </a:r>
              <a:r>
                <a:rPr kumimoji="0" lang="ko-KR" altLang="en-US" sz="2000"/>
                <a:t>문서</a:t>
              </a:r>
            </a:p>
          </p:txBody>
        </p:sp>
        <p:sp>
          <p:nvSpPr>
            <p:cNvPr id="10249" name="TextBox 6"/>
            <p:cNvSpPr txBox="1">
              <a:spLocks noChangeArrowheads="1"/>
            </p:cNvSpPr>
            <p:nvPr/>
          </p:nvSpPr>
          <p:spPr bwMode="auto">
            <a:xfrm>
              <a:off x="3000375" y="3714750"/>
              <a:ext cx="4714875" cy="32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ko-KR" altLang="en-US" sz="2000"/>
                <a:t>모듈별 소스코드 및 빌드관련 파일</a:t>
              </a:r>
            </a:p>
          </p:txBody>
        </p:sp>
        <p:sp>
          <p:nvSpPr>
            <p:cNvPr id="10250" name="TextBox 7"/>
            <p:cNvSpPr txBox="1">
              <a:spLocks noChangeArrowheads="1"/>
            </p:cNvSpPr>
            <p:nvPr/>
          </p:nvSpPr>
          <p:spPr bwMode="auto">
            <a:xfrm>
              <a:off x="3000375" y="4429125"/>
              <a:ext cx="4714875" cy="32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ko-KR" altLang="en-US" sz="2000"/>
                <a:t>모듈별 소스</a:t>
              </a:r>
              <a:r>
                <a:rPr kumimoji="0" lang="en-US" altLang="ko-KR" sz="2000"/>
                <a:t>jar</a:t>
              </a:r>
              <a:endParaRPr kumimoji="0" lang="ko-KR" altLang="en-US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smtClean="0">
                <a:latin typeface="휴먼모음T" pitchFamily="18" charset="-127"/>
                <a:ea typeface="휴먼모음T" pitchFamily="18" charset="-127"/>
              </a:rPr>
              <a:t>List</a:t>
            </a:r>
            <a:r>
              <a:rPr lang="ko-KR" altLang="en-US" sz="3200" smtClean="0">
                <a:latin typeface="휴먼모음T" pitchFamily="18" charset="-127"/>
                <a:ea typeface="휴먼모음T" pitchFamily="18" charset="-127"/>
              </a:rPr>
              <a:t>에 저장될 객체가 </a:t>
            </a:r>
            <a:r>
              <a:rPr lang="en-US" altLang="ko-KR" sz="3200" smtClean="0">
                <a:latin typeface="휴먼모음T" pitchFamily="18" charset="-127"/>
                <a:ea typeface="휴먼모음T" pitchFamily="18" charset="-127"/>
              </a:rPr>
              <a:t>String</a:t>
            </a:r>
            <a:r>
              <a:rPr lang="ko-KR" altLang="en-US" sz="3200" smtClean="0">
                <a:latin typeface="휴먼모음T" pitchFamily="18" charset="-127"/>
                <a:ea typeface="휴먼모음T" pitchFamily="18" charset="-127"/>
              </a:rPr>
              <a:t>이 아닌 경우</a:t>
            </a:r>
          </a:p>
        </p:txBody>
      </p:sp>
      <p:pic>
        <p:nvPicPr>
          <p:cNvPr id="839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2143125"/>
            <a:ext cx="80772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2428875" y="2500313"/>
            <a:ext cx="2786063" cy="3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150" y="428625"/>
            <a:ext cx="8623300" cy="607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643063" y="1357313"/>
            <a:ext cx="5715000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14563" y="4857750"/>
            <a:ext cx="6429375" cy="71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571500"/>
            <a:ext cx="8072438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2928938"/>
            <a:ext cx="7786688" cy="271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TextBox 6"/>
          <p:cNvSpPr txBox="1">
            <a:spLocks noChangeArrowheads="1"/>
          </p:cNvSpPr>
          <p:nvPr/>
        </p:nvSpPr>
        <p:spPr bwMode="auto">
          <a:xfrm>
            <a:off x="500063" y="5929313"/>
            <a:ext cx="8286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** </a:t>
            </a:r>
            <a:r>
              <a:rPr kumimoji="0" lang="ko-KR" altLang="en-US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kumimoji="0" lang="en-US" altLang="ko-KR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5 </a:t>
            </a:r>
            <a:r>
              <a:rPr kumimoji="0" lang="ko-KR" altLang="en-US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부터</a:t>
            </a:r>
            <a:r>
              <a:rPr kumimoji="0" lang="en-US" altLang="ko-KR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generic</a:t>
            </a:r>
            <a:r>
              <a:rPr kumimoji="0" lang="ko-KR" altLang="en-US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을 이용할 경우 타입을 명시 하지않아도 알맞게 변환됨</a:t>
            </a:r>
            <a:r>
              <a:rPr kumimoji="0" lang="en-US" altLang="ko-KR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14625" y="785813"/>
            <a:ext cx="1928813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</a:p>
        </p:txBody>
      </p:sp>
      <p:sp>
        <p:nvSpPr>
          <p:cNvPr id="87043" name="Rectangle 30"/>
          <p:cNvSpPr>
            <a:spLocks noChangeArrowheads="1"/>
          </p:cNvSpPr>
          <p:nvPr/>
        </p:nvSpPr>
        <p:spPr bwMode="gray">
          <a:xfrm>
            <a:off x="468313" y="1581150"/>
            <a:ext cx="8064500" cy="3009900"/>
          </a:xfrm>
          <a:prstGeom prst="rect">
            <a:avLst/>
          </a:prstGeom>
          <a:noFill/>
          <a:ln w="25400" algn="ctr">
            <a:solidFill>
              <a:srgbClr val="FF77FC"/>
            </a:solidFill>
            <a:prstDash val="sysDot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2400"/>
              <a:t> </a:t>
            </a:r>
          </a:p>
          <a:p>
            <a:pPr algn="l"/>
            <a:r>
              <a:rPr lang="en-US" altLang="ko-KR" sz="2400"/>
              <a:t> 1. bean </a:t>
            </a:r>
            <a:r>
              <a:rPr lang="ko-KR" altLang="en-US" sz="2400"/>
              <a:t>속성 과 </a:t>
            </a:r>
            <a:r>
              <a:rPr lang="en-US" altLang="ko-KR" sz="2400"/>
              <a:t>bean </a:t>
            </a:r>
            <a:r>
              <a:rPr lang="ko-KR" altLang="en-US" sz="2400"/>
              <a:t>생성시점</a:t>
            </a:r>
            <a:endParaRPr lang="en-US" altLang="ko-KR" sz="2400"/>
          </a:p>
          <a:p>
            <a:pPr algn="l"/>
            <a:r>
              <a:rPr lang="en-US" altLang="ko-KR" sz="2400"/>
              <a:t> 2. </a:t>
            </a:r>
            <a:r>
              <a:rPr lang="ko-KR" altLang="en-US" sz="2400"/>
              <a:t>생성자</a:t>
            </a:r>
            <a:endParaRPr lang="en-US" altLang="ko-KR" sz="2400"/>
          </a:p>
          <a:p>
            <a:pPr algn="l"/>
            <a:r>
              <a:rPr lang="en-US" altLang="ko-KR" sz="2400"/>
              <a:t> 3. property</a:t>
            </a:r>
          </a:p>
          <a:p>
            <a:pPr algn="l"/>
            <a:r>
              <a:rPr lang="en-US" altLang="ko-KR" sz="2400"/>
              <a:t> 4. properties</a:t>
            </a:r>
          </a:p>
          <a:p>
            <a:pPr algn="l"/>
            <a:r>
              <a:rPr lang="en-US" altLang="ko-KR" sz="2400"/>
              <a:t> 5. List</a:t>
            </a:r>
          </a:p>
          <a:p>
            <a:pPr algn="l"/>
            <a:endParaRPr lang="en-US" altLang="ko-KR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(bean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생성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8806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684213" y="1268413"/>
            <a:ext cx="7343775" cy="18002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0" y="285728"/>
            <a:ext cx="8785225" cy="62642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89090" name="제목 1"/>
          <p:cNvSpPr>
            <a:spLocks noGrp="1"/>
          </p:cNvSpPr>
          <p:nvPr>
            <p:ph type="title"/>
          </p:nvPr>
        </p:nvSpPr>
        <p:spPr>
          <a:xfrm>
            <a:off x="4643438" y="357166"/>
            <a:ext cx="3857652" cy="654032"/>
          </a:xfrm>
        </p:spPr>
        <p:txBody>
          <a:bodyPr/>
          <a:lstStyle/>
          <a:p>
            <a:pPr eaLnBrk="1" hangingPunct="1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실습하기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생성자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611188" y="1196975"/>
            <a:ext cx="7416800" cy="46799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229600" cy="57150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dirty="0" err="1" smtClean="0">
                <a:latin typeface="휴먼모음T" pitchFamily="18" charset="-127"/>
                <a:ea typeface="휴먼모음T" pitchFamily="18" charset="-127"/>
              </a:rPr>
              <a:t>생성자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250825" y="765175"/>
            <a:ext cx="8353425" cy="58324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생성자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95288" y="1341438"/>
            <a:ext cx="8280400" cy="496728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(property)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318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468313" y="1196975"/>
            <a:ext cx="8351837" cy="54006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569CAC-C99F-4234-97BF-9D243A342D91}" type="slidenum">
              <a:rPr lang="en-US" altLang="ko-KR" smtClean="0">
                <a:latin typeface="굴림" charset="-127"/>
                <a:ea typeface="굴림" charset="-127"/>
              </a:rPr>
              <a:pPr/>
              <a:t>9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Spring </a:t>
            </a:r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준비하기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539750" y="1125538"/>
            <a:ext cx="7920038" cy="473392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11269" name="AutoShape 6"/>
          <p:cNvSpPr>
            <a:spLocks noChangeArrowheads="1"/>
          </p:cNvSpPr>
          <p:nvPr/>
        </p:nvSpPr>
        <p:spPr bwMode="gray">
          <a:xfrm>
            <a:off x="539750" y="5949950"/>
            <a:ext cx="7704138" cy="684213"/>
          </a:xfrm>
          <a:prstGeom prst="flowChartAlternateProcess">
            <a:avLst/>
          </a:prstGeom>
          <a:solidFill>
            <a:srgbClr val="FFEFFF"/>
          </a:solidFill>
          <a:ln w="38100">
            <a:solidFill>
              <a:srgbClr val="FF77F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ko-KR" altLang="en-US" sz="1800"/>
              <a:t>원래의 업데이트 사이트 주소</a:t>
            </a:r>
            <a:r>
              <a:rPr lang="en-US" altLang="ko-KR" sz="1800"/>
              <a:t>: http://springide.org/updatesite</a:t>
            </a:r>
          </a:p>
          <a:p>
            <a:pPr algn="l"/>
            <a:r>
              <a:rPr lang="ko-KR" altLang="en-US" sz="1800"/>
              <a:t>변경된 업데이트 사이트 주소</a:t>
            </a:r>
            <a:r>
              <a:rPr lang="en-US" altLang="ko-KR" sz="1800"/>
              <a:t>: http://dist.springframework.org/release/IDE</a:t>
            </a:r>
            <a:endParaRPr lang="en-US" altLang="ko-KR" sz="18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 (property)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539750" y="1268413"/>
            <a:ext cx="7127875" cy="51847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 (property)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52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539750" y="1341438"/>
            <a:ext cx="7848600" cy="48958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(properties)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62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250825" y="4076700"/>
            <a:ext cx="8208963" cy="23050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pic>
        <p:nvPicPr>
          <p:cNvPr id="9626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323850" y="1196975"/>
            <a:ext cx="8496300" cy="27368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(List)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728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611188" y="1125538"/>
            <a:ext cx="7561262" cy="539908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_2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0035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23850" y="1196975"/>
            <a:ext cx="4419600" cy="5400675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pic>
        <p:nvPicPr>
          <p:cNvPr id="10035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3995738" y="1125538"/>
            <a:ext cx="5000625" cy="410368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(List)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830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684213" y="1268413"/>
            <a:ext cx="7848600" cy="5113337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실습하기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(List)</a:t>
            </a:r>
            <a:endParaRPr lang="ko-KR" altLang="en-US" dirty="0" smtClean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993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395288" y="1196975"/>
            <a:ext cx="8208962" cy="5327650"/>
          </a:xfrm>
          <a:prstGeom prst="rect">
            <a:avLst/>
          </a:prstGeom>
          <a:noFill/>
          <a:ln w="25400" algn="ctr">
            <a:noFill/>
            <a:prstDash val="sysDot"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8011-BE59-4479-AE09-20D0EA567C40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B3B854-5474-44E7-8CFD-A0AE72AF09CD}" type="slidenum">
              <a:rPr lang="en-US" altLang="ko-KR" smtClean="0">
                <a:latin typeface="굴림" charset="-127"/>
                <a:ea typeface="굴림" charset="-127"/>
              </a:rPr>
              <a:pPr/>
              <a:t>97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928662" y="2143116"/>
            <a:ext cx="7072362" cy="114300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000" dirty="0" smtClean="0">
                <a:latin typeface="휴먼모음T" pitchFamily="18" charset="-127"/>
                <a:ea typeface="휴먼모음T" pitchFamily="18" charset="-127"/>
              </a:rPr>
              <a:t>AOP</a:t>
            </a:r>
            <a:endParaRPr lang="en-US" altLang="ko-KR" sz="4000" dirty="0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395288" y="148431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3200" kern="0" dirty="0">
                <a:solidFill>
                  <a:schemeClr val="tx1"/>
                </a:solidFill>
              </a:rPr>
              <a:t>스프링은 </a:t>
            </a:r>
            <a:r>
              <a:rPr lang="en-US" altLang="ko-KR" sz="3200" kern="0" dirty="0">
                <a:solidFill>
                  <a:schemeClr val="tx1"/>
                </a:solidFill>
              </a:rPr>
              <a:t>DI </a:t>
            </a:r>
            <a:r>
              <a:rPr lang="ko-KR" altLang="en-US" sz="3200" kern="0" dirty="0">
                <a:solidFill>
                  <a:schemeClr val="tx1"/>
                </a:solidFill>
              </a:rPr>
              <a:t>컨테이너로써 뿐만 아니라 </a:t>
            </a:r>
            <a:r>
              <a:rPr lang="en-US" altLang="ko-KR" sz="3200" kern="0" dirty="0">
                <a:solidFill>
                  <a:schemeClr val="tx1"/>
                </a:solidFill>
              </a:rPr>
              <a:t>AOP </a:t>
            </a:r>
            <a:r>
              <a:rPr lang="ko-KR" altLang="en-US" sz="3200" kern="0" dirty="0">
                <a:solidFill>
                  <a:schemeClr val="tx1"/>
                </a:solidFill>
              </a:rPr>
              <a:t>프레임워크로서의 기능도 제공하고 있다</a:t>
            </a:r>
            <a:r>
              <a:rPr lang="en-US" altLang="ko-KR" sz="3200" kern="0" dirty="0">
                <a:solidFill>
                  <a:schemeClr val="tx1"/>
                </a:solidFill>
              </a:rPr>
              <a:t>. AOP(Aspect Oriented Programming : </a:t>
            </a:r>
            <a:r>
              <a:rPr lang="ko-KR" altLang="en-US" sz="3200" kern="0" dirty="0">
                <a:solidFill>
                  <a:schemeClr val="tx1"/>
                </a:solidFill>
              </a:rPr>
              <a:t>관점지향 프로그래밍</a:t>
            </a:r>
            <a:r>
              <a:rPr lang="en-US" altLang="ko-KR" sz="3200" kern="0" dirty="0">
                <a:solidFill>
                  <a:schemeClr val="tx1"/>
                </a:solidFill>
              </a:rPr>
              <a:t>)</a:t>
            </a:r>
            <a:r>
              <a:rPr lang="ko-KR" altLang="en-US" sz="3200" kern="0" dirty="0">
                <a:solidFill>
                  <a:schemeClr val="tx1"/>
                </a:solidFill>
              </a:rPr>
              <a:t>는 최근 각광받는 새로운 프로그래밍 기법에 대한 개념이다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98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>
                <a:latin typeface="휴먼모음T" pitchFamily="18" charset="-127"/>
                <a:ea typeface="휴먼모음T" pitchFamily="18" charset="-127"/>
              </a:rPr>
              <a:t>AOP</a:t>
            </a:r>
            <a:endParaRPr lang="ko-KR" altLang="en-US" smtClean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3200" kern="0" dirty="0">
                <a:solidFill>
                  <a:schemeClr val="tx1"/>
                </a:solidFill>
              </a:rPr>
              <a:t>관점 지향 프로그래밍</a:t>
            </a:r>
            <a:r>
              <a:rPr lang="en-US" altLang="ko-KR" sz="3200" kern="0" dirty="0">
                <a:solidFill>
                  <a:schemeClr val="tx1"/>
                </a:solidFill>
              </a:rPr>
              <a:t>(Aspect Oriented Programming, </a:t>
            </a:r>
            <a:r>
              <a:rPr lang="ko-KR" altLang="en-US" sz="3200" kern="0" dirty="0">
                <a:solidFill>
                  <a:schemeClr val="tx1"/>
                </a:solidFill>
              </a:rPr>
              <a:t>이하 </a:t>
            </a:r>
            <a:r>
              <a:rPr lang="en-US" altLang="ko-KR" sz="3200" kern="0" dirty="0">
                <a:solidFill>
                  <a:schemeClr val="tx1"/>
                </a:solidFill>
              </a:rPr>
              <a:t>AOP)</a:t>
            </a:r>
            <a:r>
              <a:rPr lang="ko-KR" altLang="en-US" sz="3200" kern="0" dirty="0">
                <a:solidFill>
                  <a:schemeClr val="tx1"/>
                </a:solidFill>
              </a:rPr>
              <a:t>은 결국 객체 지향 프로그래밍</a:t>
            </a:r>
            <a:r>
              <a:rPr lang="en-US" altLang="ko-KR" sz="3200" kern="0" dirty="0">
                <a:solidFill>
                  <a:schemeClr val="tx1"/>
                </a:solidFill>
              </a:rPr>
              <a:t>(Object Oriented Programming)</a:t>
            </a:r>
            <a:r>
              <a:rPr lang="ko-KR" altLang="en-US" sz="3200" kern="0" dirty="0">
                <a:solidFill>
                  <a:schemeClr val="tx1"/>
                </a:solidFill>
              </a:rPr>
              <a:t>의 뒤를 잇는 또 하나의 프로그래밍 언어 구조라고 생각될 수 있다</a:t>
            </a:r>
            <a:r>
              <a:rPr lang="en-US" altLang="ko-KR" sz="3200" kern="0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ko-KR" sz="3200" kern="0" dirty="0">
                <a:solidFill>
                  <a:schemeClr val="tx1"/>
                </a:solidFill>
              </a:rPr>
              <a:t>   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ko-KR" altLang="en-US" sz="3200" kern="0" dirty="0">
                <a:solidFill>
                  <a:schemeClr val="tx1"/>
                </a:solidFill>
              </a:rPr>
              <a:t>   </a:t>
            </a:r>
            <a:r>
              <a:rPr lang="en-US" altLang="ko-KR" sz="3200" kern="0" dirty="0">
                <a:solidFill>
                  <a:srgbClr val="FF0000"/>
                </a:solidFill>
              </a:rPr>
              <a:t>OOP</a:t>
            </a:r>
            <a:r>
              <a:rPr lang="ko-KR" altLang="en-US" sz="3200" kern="0" dirty="0">
                <a:solidFill>
                  <a:srgbClr val="FF0000"/>
                </a:solidFill>
              </a:rPr>
              <a:t>를 더욱 </a:t>
            </a:r>
            <a:r>
              <a:rPr lang="en-US" altLang="ko-KR" sz="3200" kern="0" dirty="0">
                <a:solidFill>
                  <a:srgbClr val="FF0000"/>
                </a:solidFill>
              </a:rPr>
              <a:t>OOP</a:t>
            </a:r>
            <a:r>
              <a:rPr lang="ko-KR" altLang="en-US" sz="3200" kern="0" dirty="0" err="1">
                <a:solidFill>
                  <a:srgbClr val="FF0000"/>
                </a:solidFill>
              </a:rPr>
              <a:t>답게</a:t>
            </a:r>
            <a:r>
              <a:rPr lang="ko-KR" altLang="en-US" sz="3200" kern="0" dirty="0">
                <a:solidFill>
                  <a:srgbClr val="FF0000"/>
                </a:solidFill>
              </a:rPr>
              <a:t> 만들어</a:t>
            </a:r>
            <a:r>
              <a:rPr lang="en-US" altLang="ko-KR" sz="3200" kern="0" dirty="0">
                <a:solidFill>
                  <a:srgbClr val="FF0000"/>
                </a:solidFill>
              </a:rPr>
              <a:t> </a:t>
            </a:r>
            <a:r>
              <a:rPr lang="ko-KR" altLang="en-US" sz="3200" kern="0" dirty="0">
                <a:solidFill>
                  <a:srgbClr val="FF0000"/>
                </a:solidFill>
              </a:rPr>
              <a:t>준다</a:t>
            </a:r>
            <a:r>
              <a:rPr lang="en-US" altLang="ko-KR" sz="3200" kern="0" dirty="0">
                <a:solidFill>
                  <a:srgbClr val="FF0000"/>
                </a:solidFill>
              </a:rPr>
              <a:t>. </a:t>
            </a:r>
            <a:endParaRPr lang="ko-KR" altLang="en-US" sz="3200" kern="0" dirty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endParaRPr lang="ko-KR" altLang="en-US" sz="3200" kern="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6D79A-6D8B-45E2-96B2-69CF66B30344}" type="slidenum">
              <a:rPr lang="en-US" altLang="ko-KR" smtClean="0"/>
              <a:pPr>
                <a:defRPr/>
              </a:pPr>
              <a:t>99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round/>
          <a:headEnd/>
          <a:tailEnd/>
        </a:ln>
      </a:spPr>
      <a:bodyPr wrap="none" anchor="ctr"/>
      <a:lstStyle>
        <a:defPPr algn="ctr">
          <a:lnSpc>
            <a:spcPct val="100000"/>
          </a:lnSpc>
          <a:spcBef>
            <a:spcPct val="0"/>
          </a:spcBef>
          <a:buFontTx/>
          <a:buNone/>
          <a:defRPr sz="4000" dirty="0">
            <a:latin typeface="+mn-ea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5313</Words>
  <Application>Microsoft Office PowerPoint</Application>
  <PresentationFormat>화면 슬라이드 쇼(4:3)</PresentationFormat>
  <Paragraphs>1020</Paragraphs>
  <Slides>234</Slides>
  <Notes>28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234</vt:i4>
      </vt:variant>
    </vt:vector>
  </HeadingPairs>
  <TitlesOfParts>
    <vt:vector size="235" baseType="lpstr">
      <vt:lpstr>Office 테마</vt:lpstr>
      <vt:lpstr>슬라이드 1</vt:lpstr>
      <vt:lpstr>스프링 프레임워크란?</vt:lpstr>
      <vt:lpstr>스프링 프레임워크란?</vt:lpstr>
      <vt:lpstr>Spring 특징</vt:lpstr>
      <vt:lpstr>Spring 준비하기</vt:lpstr>
      <vt:lpstr>Spring 준비하기</vt:lpstr>
      <vt:lpstr>Spring 준비하기</vt:lpstr>
      <vt:lpstr>Spring 준비하기</vt:lpstr>
      <vt:lpstr>Spring 준비하기</vt:lpstr>
      <vt:lpstr>Spring 준비하기</vt:lpstr>
      <vt:lpstr>Spring 준비하기</vt:lpstr>
      <vt:lpstr>Spring 준비하기</vt:lpstr>
      <vt:lpstr>Spring 준비하기</vt:lpstr>
      <vt:lpstr>Spring 준비하기</vt:lpstr>
      <vt:lpstr>Spring 준비하기</vt:lpstr>
      <vt:lpstr>Spring 필수 라이브러리</vt:lpstr>
      <vt:lpstr>Spring 모듈</vt:lpstr>
      <vt:lpstr>Spring 모듈</vt:lpstr>
      <vt:lpstr>Spring 모듈</vt:lpstr>
      <vt:lpstr>Spring 모듈</vt:lpstr>
      <vt:lpstr>Spring 모듈</vt:lpstr>
      <vt:lpstr>Spring 모듈의 의존관계</vt:lpstr>
      <vt:lpstr>Spring 모듈의 의존관계</vt:lpstr>
      <vt:lpstr>Spring 모듈의 의존관계</vt:lpstr>
      <vt:lpstr>Spring 모듈의 의존관계</vt:lpstr>
      <vt:lpstr>Spring 모듈의 의존관계</vt:lpstr>
      <vt:lpstr>Spring 모듈의 의존관계</vt:lpstr>
      <vt:lpstr>Spring 모듈의 의존관계</vt:lpstr>
      <vt:lpstr>슬라이드 29</vt:lpstr>
      <vt:lpstr>DI(Dependency Injection) </vt:lpstr>
      <vt:lpstr>DI(용어정리)</vt:lpstr>
      <vt:lpstr>DI(용어정리)</vt:lpstr>
      <vt:lpstr>DI(용어정리)</vt:lpstr>
      <vt:lpstr>DI(용어정리)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DI</vt:lpstr>
      <vt:lpstr>생성자 방식</vt:lpstr>
      <vt:lpstr>생성자가 전달 받은 값이 기본자료형</vt:lpstr>
      <vt:lpstr>생성자의 매개변수가 2개 이상</vt:lpstr>
      <vt:lpstr>생성자가 두 개 이상일때</vt:lpstr>
      <vt:lpstr>생성자가 두 개 이상일때</vt:lpstr>
      <vt:lpstr>슬라이드 67</vt:lpstr>
      <vt:lpstr>생성자 방식</vt:lpstr>
      <vt:lpstr>&lt;value&gt;에 전달된 값은 기본적으로 String으로 처리</vt:lpstr>
      <vt:lpstr>슬라이드 70</vt:lpstr>
      <vt:lpstr>프로퍼티 설정 방식</vt:lpstr>
      <vt:lpstr>슬라이드 72</vt:lpstr>
      <vt:lpstr>슬라이드 73</vt:lpstr>
      <vt:lpstr>Bean태그들의 속성</vt:lpstr>
      <vt:lpstr>Bean태그들의 속성</vt:lpstr>
      <vt:lpstr>Bean태그들의 속성</vt:lpstr>
      <vt:lpstr>Bean태그들의 속성</vt:lpstr>
      <vt:lpstr>list 타입과 배열</vt:lpstr>
      <vt:lpstr>슬라이드 79</vt:lpstr>
      <vt:lpstr>List에 저장될 객체가 String이 아닌 경우</vt:lpstr>
      <vt:lpstr>슬라이드 81</vt:lpstr>
      <vt:lpstr>슬라이드 82</vt:lpstr>
      <vt:lpstr>실습하기</vt:lpstr>
      <vt:lpstr>실습하기(bean생성)</vt:lpstr>
      <vt:lpstr>실습하기</vt:lpstr>
      <vt:lpstr>실습하기(생성자)</vt:lpstr>
      <vt:lpstr>실습하기(생성자)</vt:lpstr>
      <vt:lpstr>실습하기(생성자)</vt:lpstr>
      <vt:lpstr>실습하기(property)</vt:lpstr>
      <vt:lpstr>실습하기 (property)</vt:lpstr>
      <vt:lpstr>실습하기 (property)</vt:lpstr>
      <vt:lpstr>실습하기(properties)</vt:lpstr>
      <vt:lpstr>실습하기(List)</vt:lpstr>
      <vt:lpstr>실습하기_2</vt:lpstr>
      <vt:lpstr>실습하기(List)</vt:lpstr>
      <vt:lpstr>실습하기(List)</vt:lpstr>
      <vt:lpstr>슬라이드 97</vt:lpstr>
      <vt:lpstr>AOP</vt:lpstr>
      <vt:lpstr>AOP</vt:lpstr>
      <vt:lpstr>AOP</vt:lpstr>
      <vt:lpstr>공통 관심 사항(cross-cutting concern)과  핵심 관심 사항(core concern)</vt:lpstr>
      <vt:lpstr>AOP</vt:lpstr>
      <vt:lpstr>AOP</vt:lpstr>
      <vt:lpstr>AOP</vt:lpstr>
      <vt:lpstr>스프링 AOP 용어</vt:lpstr>
      <vt:lpstr>스프링 AOP 용어</vt:lpstr>
      <vt:lpstr>슬라이드 107</vt:lpstr>
      <vt:lpstr>AOP를 이용한 logging 구현 예제</vt:lpstr>
      <vt:lpstr>슬라이드 109</vt:lpstr>
      <vt:lpstr>스프링에서 AOP를 구현하는 방법</vt:lpstr>
      <vt:lpstr>각 Advice 타입에 대응하는 인터페이스 구현</vt:lpstr>
      <vt:lpstr>각 Advice 타입에 대응하는 인터페이스 구현</vt:lpstr>
      <vt:lpstr>각 Advice 타입에 대응하는 인터페이스 구현</vt:lpstr>
      <vt:lpstr>각 Advice 타입에 대응하는 인터페이스 구현</vt:lpstr>
      <vt:lpstr>AspectJ 스타일 AOP의 이용</vt:lpstr>
      <vt:lpstr>AspectJ 스타일 AOP의 이용</vt:lpstr>
      <vt:lpstr>AspectJ 스타일 AOP의 이용</vt:lpstr>
      <vt:lpstr>AspectJ 스타일 AOP의 이용</vt:lpstr>
      <vt:lpstr>어노테이션으로 AOP 설정</vt:lpstr>
      <vt:lpstr>어노테이션으로 AOP 설정</vt:lpstr>
      <vt:lpstr>어노테이션으로 AOP 설정</vt:lpstr>
      <vt:lpstr>세 가지 Weaving 방식</vt:lpstr>
      <vt:lpstr>슬라이드 123</vt:lpstr>
      <vt:lpstr>스프링에서의 AOP</vt:lpstr>
      <vt:lpstr>스프링 AOP 구현 방식</vt:lpstr>
      <vt:lpstr>프록시를 이용한 AOP 구현</vt:lpstr>
      <vt:lpstr>슬라이드 127</vt:lpstr>
      <vt:lpstr>구현 가능한 Advice의 종류</vt:lpstr>
      <vt:lpstr>XML 스키마 기반의 POJO 클래스를 이용한 AOP 구현</vt:lpstr>
      <vt:lpstr>XML 스키마 이용 AOP  구현 과정</vt:lpstr>
      <vt:lpstr>공통 기능을 제공할 Advice클래스 작성</vt:lpstr>
      <vt:lpstr>Advice 객체의 생성</vt:lpstr>
      <vt:lpstr>Aop의 설정</vt:lpstr>
      <vt:lpstr>Target이 되는 객체의 생성</vt:lpstr>
      <vt:lpstr>슬라이드 135</vt:lpstr>
      <vt:lpstr>AOP 관련 정보 설정</vt:lpstr>
      <vt:lpstr>Advice 정의 관련 태그</vt:lpstr>
      <vt:lpstr>&lt;aop:around&gt;에 pointcut을 직접 설정</vt:lpstr>
      <vt:lpstr>Advice 타입 별 클래스 작성</vt:lpstr>
      <vt:lpstr>Before Advice</vt:lpstr>
      <vt:lpstr>After Returning Advcie</vt:lpstr>
      <vt:lpstr>리턴 값을 사용하고자 할때</vt:lpstr>
      <vt:lpstr>After Throwing Advice</vt:lpstr>
      <vt:lpstr>대상 객체의 메서드가 발생시킨 예외 객체가 필요한 경우</vt:lpstr>
      <vt:lpstr>After Advice</vt:lpstr>
      <vt:lpstr>Around Advice</vt:lpstr>
      <vt:lpstr>Around Advice의 사용 예</vt:lpstr>
      <vt:lpstr>@Aspect 어노테이션을 이용한 AOP</vt:lpstr>
      <vt:lpstr>XML 스키마 기반의 AOP와 차이점</vt:lpstr>
      <vt:lpstr>슬라이드 150</vt:lpstr>
      <vt:lpstr>슬라이드 151</vt:lpstr>
      <vt:lpstr>슬라이드 152</vt:lpstr>
      <vt:lpstr>Advice 타입 별 클래스 작성</vt:lpstr>
      <vt:lpstr>Before Advice</vt:lpstr>
      <vt:lpstr>After Returning Advice</vt:lpstr>
      <vt:lpstr>대상 객체가 리턴 한 값을 사용 하고자 할 때</vt:lpstr>
      <vt:lpstr>대상객체의 반환 값이 특정 타입인 경우에 한해서 메서드를 실행</vt:lpstr>
      <vt:lpstr>대상 객체 및 호출되는 메서드의 정보가 필요한 경우</vt:lpstr>
      <vt:lpstr>After Throwing Advice</vt:lpstr>
      <vt:lpstr>대상객체의 메서드가 발생시킨 예외에 접근</vt:lpstr>
      <vt:lpstr>특정 타입의 예외에 대해서만 처리</vt:lpstr>
      <vt:lpstr>대상 객체 및 호출 메서드에 대한 정보가 필요한 경우</vt:lpstr>
      <vt:lpstr>After Advice</vt:lpstr>
      <vt:lpstr>Around Advice의 사용 예</vt:lpstr>
      <vt:lpstr>@Pointcut 어노테이션을 이용한 Pointcut설정</vt:lpstr>
      <vt:lpstr>@Pointcut의 참조</vt:lpstr>
      <vt:lpstr>슬라이드 167</vt:lpstr>
      <vt:lpstr>JointPoint 사용</vt:lpstr>
      <vt:lpstr>JoinPoint의 메소드</vt:lpstr>
      <vt:lpstr>Signature의 메서드</vt:lpstr>
      <vt:lpstr>타입을 이용한 파라미터 접근</vt:lpstr>
      <vt:lpstr>슬라이드 172</vt:lpstr>
      <vt:lpstr>슬라이드 173</vt:lpstr>
      <vt:lpstr>슬라이드 174</vt:lpstr>
      <vt:lpstr>args() 명시자의 타입과 다를 때</vt:lpstr>
      <vt:lpstr>슬라이드 176</vt:lpstr>
      <vt:lpstr>인자의 이름 매핑 처리</vt:lpstr>
      <vt:lpstr>슬라이드 178</vt:lpstr>
      <vt:lpstr>AspectJ의 Pointcut 표현식</vt:lpstr>
      <vt:lpstr>Pointcut 명시자의 종류</vt:lpstr>
      <vt:lpstr>execution</vt:lpstr>
      <vt:lpstr>execution의 사용 예</vt:lpstr>
      <vt:lpstr>within 명시자</vt:lpstr>
      <vt:lpstr>bean 명시자</vt:lpstr>
      <vt:lpstr>슬라이드 185</vt:lpstr>
      <vt:lpstr>MVC란 ?</vt:lpstr>
      <vt:lpstr>Spring 3.x MVC</vt:lpstr>
      <vt:lpstr>Spring MVC의 핵심 Componet</vt:lpstr>
      <vt:lpstr>Spring MVC 컴포넌트간의 관계와 흐름</vt:lpstr>
      <vt:lpstr>Spring MVC 컴포넌트간의 관계와 흐름</vt:lpstr>
      <vt:lpstr>Spring MVC 준비</vt:lpstr>
      <vt:lpstr>DispatcherServlet 등록</vt:lpstr>
      <vt:lpstr>DispatcherServlet 등록</vt:lpstr>
      <vt:lpstr>Controller관련 어노테이션</vt:lpstr>
      <vt:lpstr>@Controller</vt:lpstr>
      <vt:lpstr>@RequestMapping</vt:lpstr>
      <vt:lpstr>@RequestMapping</vt:lpstr>
      <vt:lpstr>@RequestMapping</vt:lpstr>
      <vt:lpstr>@RequestMapping</vt:lpstr>
      <vt:lpstr>@RequestMapping</vt:lpstr>
      <vt:lpstr>@RequestParam</vt:lpstr>
      <vt:lpstr>@RequestParam</vt:lpstr>
      <vt:lpstr>@ModelAttribute</vt:lpstr>
      <vt:lpstr>Spring 한글 인코딩 설정</vt:lpstr>
      <vt:lpstr>@SessionAttribute</vt:lpstr>
      <vt:lpstr>@Controller 메소드</vt:lpstr>
      <vt:lpstr>@Controller 메소드</vt:lpstr>
      <vt:lpstr>ViewResolver 등록</vt:lpstr>
      <vt:lpstr>웹 어플리케이션을 위한 ApplicationContext 설정</vt:lpstr>
      <vt:lpstr>웹 어플리케이션을 위한 ApplicationContext 설정</vt:lpstr>
      <vt:lpstr>컨트롤러 클래스 자동 스캔</vt:lpstr>
      <vt:lpstr>View이름을 Redirect View로 지정하는 방법</vt:lpstr>
      <vt:lpstr>View이름을 Redirect View로 지정하는 방법</vt:lpstr>
      <vt:lpstr>List type의 property</vt:lpstr>
      <vt:lpstr>List type의 property</vt:lpstr>
      <vt:lpstr>List type의 property</vt:lpstr>
      <vt:lpstr>PathVariable어노테이션을 이용한 URI템플릿 설정</vt:lpstr>
      <vt:lpstr>PathVariable어노테이션을 이용한 URI템플릿 설정</vt:lpstr>
      <vt:lpstr>PathVariable어노테이션을 이용한 URI템플릿 설정</vt:lpstr>
      <vt:lpstr>PathVariable어노테이션을 이용한 URI템플릿 설정</vt:lpstr>
      <vt:lpstr>PathVariable어노테이션을 이용한 URI템플릿 설정</vt:lpstr>
      <vt:lpstr>@ResponseBody 어노테이션 사용</vt:lpstr>
      <vt:lpstr>@ResponseBody 어노테이션 사용</vt:lpstr>
      <vt:lpstr>@ResponseBody 어노테이션 사용</vt:lpstr>
      <vt:lpstr>예외처리</vt:lpstr>
      <vt:lpstr>예외처리</vt:lpstr>
      <vt:lpstr>예외처리</vt:lpstr>
      <vt:lpstr>예외처리</vt:lpstr>
      <vt:lpstr>파일 업로드</vt:lpstr>
      <vt:lpstr>파일 업로드</vt:lpstr>
      <vt:lpstr>파일 업로드</vt:lpstr>
      <vt:lpstr>파일 다운로드</vt:lpstr>
      <vt:lpstr>파일 다운로드</vt:lpstr>
      <vt:lpstr>파일 다운로드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heejung</dc:creator>
  <cp:lastModifiedBy>Kosta</cp:lastModifiedBy>
  <cp:revision>18</cp:revision>
  <dcterms:created xsi:type="dcterms:W3CDTF">2014-09-15T14:26:22Z</dcterms:created>
  <dcterms:modified xsi:type="dcterms:W3CDTF">2016-11-09T07:28:18Z</dcterms:modified>
</cp:coreProperties>
</file>